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8" r:id="rId4"/>
  </p:sldMasterIdLst>
  <p:notesMasterIdLst>
    <p:notesMasterId r:id="rId30"/>
  </p:notesMasterIdLst>
  <p:sldIdLst>
    <p:sldId id="266" r:id="rId5"/>
    <p:sldId id="267" r:id="rId6"/>
    <p:sldId id="319" r:id="rId7"/>
    <p:sldId id="313" r:id="rId8"/>
    <p:sldId id="377" r:id="rId9"/>
    <p:sldId id="358" r:id="rId10"/>
    <p:sldId id="360" r:id="rId11"/>
    <p:sldId id="361" r:id="rId12"/>
    <p:sldId id="362" r:id="rId13"/>
    <p:sldId id="363" r:id="rId14"/>
    <p:sldId id="364" r:id="rId15"/>
    <p:sldId id="365" r:id="rId16"/>
    <p:sldId id="366" r:id="rId17"/>
    <p:sldId id="367" r:id="rId18"/>
    <p:sldId id="368" r:id="rId19"/>
    <p:sldId id="326" r:id="rId20"/>
    <p:sldId id="369" r:id="rId21"/>
    <p:sldId id="370" r:id="rId22"/>
    <p:sldId id="378" r:id="rId23"/>
    <p:sldId id="372" r:id="rId24"/>
    <p:sldId id="373" r:id="rId25"/>
    <p:sldId id="374" r:id="rId26"/>
    <p:sldId id="376" r:id="rId27"/>
    <p:sldId id="375" r:id="rId28"/>
    <p:sldId id="312" r:id="rId2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719"/>
    <a:srgbClr val="F37321"/>
    <a:srgbClr val="340C3D"/>
    <a:srgbClr val="82807E"/>
    <a:srgbClr val="8E7898"/>
    <a:srgbClr val="FFD200"/>
    <a:srgbClr val="13B5EA"/>
    <a:srgbClr val="4A22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3EF721-2D53-4B6F-AB30-27B793D0B92A}" v="1" dt="2025-05-14T19:48:09.6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940" y="5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Baker" userId="ec6199f2-1393-4d61-bf43-949919d0f5dc" providerId="ADAL" clId="{713EF721-2D53-4B6F-AB30-27B793D0B92A}"/>
    <pc:docChg chg="custSel modSld">
      <pc:chgData name="Jessica Baker" userId="ec6199f2-1393-4d61-bf43-949919d0f5dc" providerId="ADAL" clId="{713EF721-2D53-4B6F-AB30-27B793D0B92A}" dt="2025-05-14T19:48:09.726" v="0" actId="27636"/>
      <pc:docMkLst>
        <pc:docMk/>
      </pc:docMkLst>
      <pc:sldChg chg="modSp mod">
        <pc:chgData name="Jessica Baker" userId="ec6199f2-1393-4d61-bf43-949919d0f5dc" providerId="ADAL" clId="{713EF721-2D53-4B6F-AB30-27B793D0B92A}" dt="2025-05-14T19:48:09.726" v="0" actId="27636"/>
        <pc:sldMkLst>
          <pc:docMk/>
          <pc:sldMk cId="594917392" sldId="367"/>
        </pc:sldMkLst>
        <pc:spChg chg="mod">
          <ac:chgData name="Jessica Baker" userId="ec6199f2-1393-4d61-bf43-949919d0f5dc" providerId="ADAL" clId="{713EF721-2D53-4B6F-AB30-27B793D0B92A}" dt="2025-05-14T19:48:09.726" v="0" actId="27636"/>
          <ac:spMkLst>
            <pc:docMk/>
            <pc:sldMk cId="594917392" sldId="367"/>
            <ac:spMk id="5" creationId="{334B4998-5AD9-F4BE-6FD8-293D757C0DE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38756-B850-B64A-875D-C9A1D7F692E1}" type="datetimeFigureOut">
              <a:rPr lang="en-US" smtClean="0"/>
              <a:t>5/14/2025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CC9BF-B594-A845-9C62-34639A918F35}" type="slidenum">
              <a:rPr lang="en-US" smtClean="0"/>
              <a:t>‹#›</a:t>
            </a:fld>
            <a:endParaRPr lang="en-US"/>
          </a:p>
        </p:txBody>
      </p:sp>
    </p:spTree>
    <p:extLst>
      <p:ext uri="{BB962C8B-B14F-4D97-AF65-F5344CB8AC3E}">
        <p14:creationId xmlns:p14="http://schemas.microsoft.com/office/powerpoint/2010/main" val="2059231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peersupportworks.org/"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udayton.edu/studev/health_wellness/brook/peered/co-pilots.php"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ea typeface="Calibri"/>
              <a:cs typeface="Calibri"/>
            </a:endParaRPr>
          </a:p>
          <a:p>
            <a:pPr marL="0" lvl="1"/>
            <a:endParaRPr lang="en-US" b="1"/>
          </a:p>
          <a:p>
            <a:pPr marL="0" lvl="1"/>
            <a:r>
              <a:rPr lang="en-US" b="1" dirty="0"/>
              <a:t>Scenario Card 2: Confidentiality Concerns</a:t>
            </a:r>
            <a:endParaRPr lang="en-US" dirty="0">
              <a:ea typeface="Calibri"/>
              <a:cs typeface="Calibri"/>
            </a:endParaRPr>
          </a:p>
          <a:p>
            <a:pPr marL="285750" indent="-285750">
              <a:buFont typeface="Arial"/>
              <a:buChar char="•"/>
            </a:pPr>
            <a:r>
              <a:rPr lang="en-US" b="1" dirty="0"/>
              <a:t>Title:</a:t>
            </a:r>
            <a:r>
              <a:rPr lang="en-US" dirty="0"/>
              <a:t> Protecting Privacy</a:t>
            </a:r>
            <a:endParaRPr lang="en-US" dirty="0">
              <a:ea typeface="Calibri"/>
              <a:cs typeface="Calibri"/>
            </a:endParaRPr>
          </a:p>
          <a:p>
            <a:pPr marL="285750" indent="-285750">
              <a:buFont typeface="Arial"/>
              <a:buChar char="•"/>
            </a:pPr>
            <a:r>
              <a:rPr lang="en-US" b="1" dirty="0"/>
              <a:t>Description:</a:t>
            </a:r>
            <a:r>
              <a:rPr lang="en-US" dirty="0"/>
              <a:t> You are a Peer Support Specialist leading a group session. During the session, one participant begins to share very personal details about another group member, including information about their substance use and family history. This information was shared in a previous, private conversation.</a:t>
            </a:r>
            <a:endParaRPr lang="en-US" dirty="0">
              <a:ea typeface="Calibri"/>
              <a:cs typeface="Calibri"/>
            </a:endParaRPr>
          </a:p>
          <a:p>
            <a:pPr marL="285750" indent="-285750">
              <a:buFont typeface="Arial"/>
              <a:buChar char="•"/>
            </a:pPr>
            <a:r>
              <a:rPr lang="en-US" b="1" dirty="0"/>
              <a:t>Facilitator Notes:</a:t>
            </a:r>
            <a:r>
              <a:rPr lang="en-US" dirty="0"/>
              <a:t> </a:t>
            </a:r>
            <a:endParaRPr lang="en-US" dirty="0">
              <a:ea typeface="Calibri"/>
              <a:cs typeface="Calibri"/>
            </a:endParaRPr>
          </a:p>
          <a:p>
            <a:pPr marL="285750" lvl="1" indent="-285750">
              <a:buFont typeface="Arial"/>
              <a:buChar char="•"/>
            </a:pPr>
            <a:r>
              <a:rPr lang="en-US" dirty="0"/>
              <a:t>Emphasize the importance of confidentiality and ethical practice.</a:t>
            </a:r>
            <a:endParaRPr lang="en-US" dirty="0">
              <a:ea typeface="Calibri"/>
              <a:cs typeface="Calibri"/>
            </a:endParaRPr>
          </a:p>
          <a:p>
            <a:pPr marL="285750" lvl="1" indent="-285750">
              <a:buFont typeface="Arial"/>
              <a:buChar char="•"/>
            </a:pPr>
            <a:r>
              <a:rPr lang="en-US" dirty="0"/>
              <a:t>Discuss how to address the situation without shaming the participant.</a:t>
            </a:r>
            <a:endParaRPr lang="en-US" dirty="0">
              <a:ea typeface="Calibri"/>
              <a:cs typeface="Calibri"/>
            </a:endParaRPr>
          </a:p>
          <a:p>
            <a:pPr marL="285750" lvl="1" indent="-285750">
              <a:buFont typeface="Arial"/>
              <a:buChar char="•"/>
            </a:pPr>
            <a:r>
              <a:rPr lang="en-US" dirty="0"/>
              <a:t>Explore the potential impact of breaches of confidentiality.</a:t>
            </a:r>
            <a:endParaRPr lang="en-US" dirty="0">
              <a:ea typeface="Calibri"/>
              <a:cs typeface="Calibri"/>
            </a:endParaRPr>
          </a:p>
          <a:p>
            <a:pPr marL="285750" lvl="1" indent="-285750">
              <a:buFont typeface="Arial"/>
              <a:buChar char="•"/>
            </a:pPr>
            <a:r>
              <a:rPr lang="en-US" dirty="0"/>
              <a:t>What are the legal and ethical obligations in this scenario?</a:t>
            </a:r>
            <a:endParaRPr lang="en-US" dirty="0">
              <a:ea typeface="Calibri"/>
              <a:cs typeface="Calibri"/>
            </a:endParaRPr>
          </a:p>
          <a:p>
            <a:pPr marL="0" lvl="1"/>
            <a:endParaRPr lang="en-US" b="1"/>
          </a:p>
          <a:p>
            <a:pPr marL="0" lvl="1"/>
            <a:r>
              <a:rPr lang="en-US" b="1" dirty="0"/>
              <a:t>Scenario Card 3: Teamwork and Communication</a:t>
            </a:r>
            <a:endParaRPr lang="en-US" dirty="0">
              <a:ea typeface="Calibri"/>
              <a:cs typeface="Calibri"/>
            </a:endParaRPr>
          </a:p>
          <a:p>
            <a:pPr marL="285750" indent="-285750">
              <a:buFont typeface="Arial"/>
              <a:buChar char="•"/>
            </a:pPr>
            <a:r>
              <a:rPr lang="en-US" b="1" dirty="0"/>
              <a:t>Title:</a:t>
            </a:r>
            <a:r>
              <a:rPr lang="en-US" dirty="0"/>
              <a:t> Working Together</a:t>
            </a:r>
            <a:endParaRPr lang="en-US" dirty="0">
              <a:ea typeface="Calibri"/>
              <a:cs typeface="Calibri"/>
            </a:endParaRPr>
          </a:p>
          <a:p>
            <a:pPr marL="285750" indent="-285750">
              <a:buFont typeface="Arial"/>
              <a:buChar char="•"/>
            </a:pPr>
            <a:r>
              <a:rPr lang="en-US" b="1" dirty="0"/>
              <a:t>Description:</a:t>
            </a:r>
            <a:r>
              <a:rPr lang="en-US" dirty="0"/>
              <a:t> You are part of a team working on a client's care plan. There are disagreements among team members about the best course of action. One team member is dominating the conversation and dismissing others' ideas. You have a suggestion that you think could be helpful, but you're hesitant to speak up.</a:t>
            </a:r>
            <a:endParaRPr lang="en-US" dirty="0">
              <a:ea typeface="Calibri"/>
              <a:cs typeface="Calibri"/>
            </a:endParaRPr>
          </a:p>
          <a:p>
            <a:pPr marL="285750" indent="-285750">
              <a:buFont typeface="Arial"/>
              <a:buChar char="•"/>
            </a:pPr>
            <a:r>
              <a:rPr lang="en-US" b="1" dirty="0"/>
              <a:t>Facilitator Notes:</a:t>
            </a:r>
            <a:r>
              <a:rPr lang="en-US" dirty="0"/>
              <a:t> </a:t>
            </a:r>
            <a:endParaRPr lang="en-US" dirty="0">
              <a:ea typeface="Calibri"/>
              <a:cs typeface="Calibri"/>
            </a:endParaRPr>
          </a:p>
          <a:p>
            <a:pPr marL="285750" lvl="1" indent="-285750">
              <a:buFont typeface="Arial"/>
              <a:buChar char="•"/>
            </a:pPr>
            <a:r>
              <a:rPr lang="en-US" dirty="0"/>
              <a:t>Focus on effective communication and conflict resolution.</a:t>
            </a:r>
            <a:endParaRPr lang="en-US" dirty="0">
              <a:ea typeface="Calibri"/>
              <a:cs typeface="Calibri"/>
            </a:endParaRPr>
          </a:p>
          <a:p>
            <a:pPr marL="285750" lvl="1" indent="-285750">
              <a:buFont typeface="Arial"/>
              <a:buChar char="•"/>
            </a:pPr>
            <a:r>
              <a:rPr lang="en-US" dirty="0"/>
              <a:t>Discuss strategies for assertive communication and active participation.</a:t>
            </a:r>
            <a:endParaRPr lang="en-US" dirty="0">
              <a:ea typeface="Calibri"/>
              <a:cs typeface="Calibri"/>
            </a:endParaRPr>
          </a:p>
          <a:p>
            <a:pPr marL="285750" lvl="1" indent="-285750">
              <a:buFont typeface="Arial"/>
              <a:buChar char="•"/>
            </a:pPr>
            <a:r>
              <a:rPr lang="en-US" dirty="0"/>
              <a:t>Explore the importance of collaborative teamwork in mental health settings.</a:t>
            </a:r>
            <a:endParaRPr lang="en-US" dirty="0">
              <a:ea typeface="Calibri"/>
              <a:cs typeface="Calibri"/>
            </a:endParaRPr>
          </a:p>
          <a:p>
            <a:pPr marL="285750" lvl="1" indent="-285750">
              <a:buFont typeface="Arial"/>
              <a:buChar char="•"/>
            </a:pPr>
            <a:r>
              <a:rPr lang="en-US" dirty="0"/>
              <a:t>How can you communicate your ideas respectfully and effectively?</a:t>
            </a:r>
            <a:endParaRPr lang="en-US" dirty="0">
              <a:ea typeface="Calibri"/>
              <a:cs typeface="Calibri"/>
            </a:endParaRPr>
          </a:p>
          <a:p>
            <a:pPr marL="0" lvl="1"/>
            <a:endParaRPr lang="en-US" b="1"/>
          </a:p>
          <a:p>
            <a:pPr marL="0" lvl="1"/>
            <a:r>
              <a:rPr lang="en-US" b="1" dirty="0"/>
              <a:t>Scenario Card 4: Recognizing Your Limits</a:t>
            </a:r>
            <a:endParaRPr lang="en-US" dirty="0">
              <a:ea typeface="Calibri"/>
              <a:cs typeface="Calibri"/>
            </a:endParaRPr>
          </a:p>
          <a:p>
            <a:pPr marL="285750" indent="-285750">
              <a:buFont typeface="Arial"/>
              <a:buChar char="•"/>
            </a:pPr>
            <a:r>
              <a:rPr lang="en-US" b="1" dirty="0"/>
              <a:t>Title:</a:t>
            </a:r>
            <a:r>
              <a:rPr lang="en-US" dirty="0"/>
              <a:t> Knowing When to Ask for Help</a:t>
            </a:r>
            <a:endParaRPr lang="en-US" dirty="0">
              <a:ea typeface="Calibri"/>
              <a:cs typeface="Calibri"/>
            </a:endParaRPr>
          </a:p>
          <a:p>
            <a:pPr marL="285750" indent="-285750">
              <a:buFont typeface="Arial"/>
              <a:buChar char="•"/>
            </a:pPr>
            <a:r>
              <a:rPr lang="en-US" b="1" dirty="0"/>
              <a:t>Description:</a:t>
            </a:r>
            <a:r>
              <a:rPr lang="en-US" dirty="0"/>
              <a:t> You are assisting a Case Manager with a client who is experiencing a significant mental health crisis. The client is expressing suicidal ideation, and you are feeling overwhelmed and unsure of how to proceed.</a:t>
            </a:r>
            <a:endParaRPr lang="en-US" dirty="0">
              <a:ea typeface="Calibri"/>
              <a:cs typeface="Calibri"/>
            </a:endParaRPr>
          </a:p>
          <a:p>
            <a:pPr marL="285750" indent="-285750">
              <a:buFont typeface="Arial"/>
              <a:buChar char="•"/>
            </a:pPr>
            <a:r>
              <a:rPr lang="en-US" b="1" dirty="0"/>
              <a:t>Facilitator Notes:</a:t>
            </a:r>
            <a:r>
              <a:rPr lang="en-US" dirty="0"/>
              <a:t> </a:t>
            </a:r>
            <a:endParaRPr lang="en-US" dirty="0">
              <a:ea typeface="Calibri"/>
              <a:cs typeface="Calibri"/>
            </a:endParaRPr>
          </a:p>
          <a:p>
            <a:pPr marL="285750" lvl="1" indent="-285750">
              <a:buFont typeface="Arial"/>
              <a:buChar char="•"/>
            </a:pPr>
            <a:r>
              <a:rPr lang="en-US" dirty="0"/>
              <a:t>Emphasize the importance of recognizing one's limitations.</a:t>
            </a:r>
            <a:endParaRPr lang="en-US" dirty="0">
              <a:ea typeface="Calibri"/>
              <a:cs typeface="Calibri"/>
            </a:endParaRPr>
          </a:p>
          <a:p>
            <a:pPr marL="285750" lvl="1" indent="-285750">
              <a:buFont typeface="Arial"/>
              <a:buChar char="•"/>
            </a:pPr>
            <a:r>
              <a:rPr lang="en-US" dirty="0"/>
              <a:t>Discuss the importance of seeking supervision and support from experienced professionals.</a:t>
            </a:r>
            <a:endParaRPr lang="en-US" dirty="0">
              <a:ea typeface="Calibri"/>
              <a:cs typeface="Calibri"/>
            </a:endParaRPr>
          </a:p>
          <a:p>
            <a:pPr marL="285750" lvl="1" indent="-285750">
              <a:buFont typeface="Arial"/>
              <a:buChar char="•"/>
            </a:pPr>
            <a:r>
              <a:rPr lang="en-US" dirty="0"/>
              <a:t>Explore the process of reporting and responding to a mental health crisis.</a:t>
            </a:r>
            <a:endParaRPr lang="en-US" dirty="0">
              <a:ea typeface="Calibri"/>
              <a:cs typeface="Calibri"/>
            </a:endParaRPr>
          </a:p>
          <a:p>
            <a:pPr marL="285750" lvl="1" indent="-285750">
              <a:buFont typeface="Arial"/>
              <a:buChar char="•"/>
            </a:pPr>
            <a:r>
              <a:rPr lang="en-US" dirty="0"/>
              <a:t>What are the proper steps to take when a client is expressing suicidal ideation?</a:t>
            </a:r>
            <a:endParaRPr lang="en-US" dirty="0">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73FCC9BF-B594-A845-9C62-34639A918F35}" type="slidenum">
              <a:rPr lang="en-US" smtClean="0"/>
              <a:t>15</a:t>
            </a:fld>
            <a:endParaRPr lang="en-US"/>
          </a:p>
        </p:txBody>
      </p:sp>
    </p:spTree>
    <p:extLst>
      <p:ext uri="{BB962C8B-B14F-4D97-AF65-F5344CB8AC3E}">
        <p14:creationId xmlns:p14="http://schemas.microsoft.com/office/powerpoint/2010/main" val="3739609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95000"/>
              </a:lnSpc>
              <a:spcAft>
                <a:spcPts val="900"/>
              </a:spcAft>
              <a:buFont typeface="Arial"/>
              <a:buChar char="•"/>
            </a:pPr>
            <a:endParaRPr lang="en-US"/>
          </a:p>
          <a:p>
            <a:pPr marL="285750" indent="-285750">
              <a:lnSpc>
                <a:spcPct val="95000"/>
              </a:lnSpc>
              <a:spcAft>
                <a:spcPts val="900"/>
              </a:spcAft>
              <a:buFont typeface="Arial"/>
              <a:buChar char="•"/>
            </a:pPr>
            <a:r>
              <a:rPr lang="en-US"/>
              <a:t>Source: The National Peer Support Collaboration (</a:t>
            </a:r>
            <a:r>
              <a:rPr lang="en-US">
                <a:hlinkClick r:id="rId3"/>
              </a:rPr>
              <a:t>https://peersupportworks.org/</a:t>
            </a:r>
            <a:r>
              <a:rPr lang="en-US"/>
              <a:t>) offers resources and case studies on peer support programs in various settings.</a:t>
            </a:r>
          </a:p>
          <a:p>
            <a:pPr marL="285750" indent="-285750">
              <a:lnSpc>
                <a:spcPct val="95000"/>
              </a:lnSpc>
              <a:spcAft>
                <a:spcPts val="900"/>
              </a:spcAft>
              <a:buFont typeface="Arial"/>
              <a:buChar char="•"/>
            </a:pPr>
            <a:r>
              <a:rPr lang="en-US"/>
              <a:t>Source: </a:t>
            </a:r>
            <a:r>
              <a:rPr lang="en-US">
                <a:hlinkClick r:id="rId4"/>
              </a:rPr>
              <a:t>Co-Pilots example</a:t>
            </a:r>
            <a:r>
              <a:rPr lang="en-US"/>
              <a:t> at University of Dayton</a:t>
            </a:r>
          </a:p>
        </p:txBody>
      </p:sp>
      <p:sp>
        <p:nvSpPr>
          <p:cNvPr id="4" name="Slide Number Placeholder 3"/>
          <p:cNvSpPr>
            <a:spLocks noGrp="1"/>
          </p:cNvSpPr>
          <p:nvPr>
            <p:ph type="sldNum" sz="quarter" idx="5"/>
          </p:nvPr>
        </p:nvSpPr>
        <p:spPr/>
        <p:txBody>
          <a:bodyPr/>
          <a:lstStyle/>
          <a:p>
            <a:fld id="{73FCC9BF-B594-A845-9C62-34639A918F35}" type="slidenum">
              <a:rPr lang="en-US" smtClean="0"/>
              <a:t>19</a:t>
            </a:fld>
            <a:endParaRPr lang="en-US"/>
          </a:p>
        </p:txBody>
      </p:sp>
    </p:spTree>
    <p:extLst>
      <p:ext uri="{BB962C8B-B14F-4D97-AF65-F5344CB8AC3E}">
        <p14:creationId xmlns:p14="http://schemas.microsoft.com/office/powerpoint/2010/main" val="29873458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emf"/><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emf"/><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5" Type="http://schemas.openxmlformats.org/officeDocument/2006/relationships/image" Target="../media/image34.png"/><Relationship Id="rId4"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5" Type="http://schemas.openxmlformats.org/officeDocument/2006/relationships/image" Target="../media/image38.png"/><Relationship Id="rId4" Type="http://schemas.openxmlformats.org/officeDocument/2006/relationships/image" Target="../media/image3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DE087D63-4B36-DAED-91F2-EEC416C16C0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8694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4818648" y="0"/>
            <a:ext cx="4325353" cy="500634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342900" y="1794767"/>
            <a:ext cx="4325353"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342900" y="3654523"/>
            <a:ext cx="4325353"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2" name="Picture 1" descr="A blue text on a black background&#10;&#10;AI-generated content may be incorrect.">
            <a:extLst>
              <a:ext uri="{FF2B5EF4-FFF2-40B4-BE49-F238E27FC236}">
                <a16:creationId xmlns:a16="http://schemas.microsoft.com/office/drawing/2014/main" id="{EAE1F9C4-FB83-67E8-225A-6106651EE5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173" y="435616"/>
            <a:ext cx="1501762" cy="569575"/>
          </a:xfrm>
          <a:prstGeom prst="rect">
            <a:avLst/>
          </a:prstGeom>
        </p:spPr>
      </p:pic>
    </p:spTree>
    <p:extLst>
      <p:ext uri="{BB962C8B-B14F-4D97-AF65-F5344CB8AC3E}">
        <p14:creationId xmlns:p14="http://schemas.microsoft.com/office/powerpoint/2010/main" val="3474696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514350" indent="-171450">
              <a:buFont typeface="System Font Regular"/>
              <a:buChar char="–"/>
              <a:defRPr/>
            </a:lvl2pPr>
            <a:lvl3pPr marL="857250" indent="-171450">
              <a:buFont typeface="System Font Regular"/>
              <a:buChar char="▸"/>
              <a:defRPr/>
            </a:lvl3pPr>
            <a:lvl5pPr marL="1543050" indent="-17145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0030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514350" indent="-171450">
              <a:buFont typeface="System Font Regular"/>
              <a:buChar char="–"/>
              <a:defRPr>
                <a:solidFill>
                  <a:schemeClr val="bg1"/>
                </a:solidFill>
              </a:defRPr>
            </a:lvl2pPr>
            <a:lvl3pPr marL="857250" indent="-171450">
              <a:buFont typeface="System Font Regular"/>
              <a:buChar char="▸"/>
              <a:defRPr>
                <a:solidFill>
                  <a:schemeClr val="bg1"/>
                </a:solidFill>
              </a:defRPr>
            </a:lvl3pPr>
            <a:lvl4pPr>
              <a:buClrTx/>
              <a:defRPr>
                <a:solidFill>
                  <a:schemeClr val="bg1"/>
                </a:solidFill>
              </a:defRPr>
            </a:lvl4pPr>
            <a:lvl5pPr marL="1543050" indent="-171450">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BD69AC11-9CEE-9920-30B8-3D928ADC4043}"/>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5" name="Picture 4" descr="A black and white logo&#10;&#10;AI-generated content may be incorrect.">
            <a:extLst>
              <a:ext uri="{FF2B5EF4-FFF2-40B4-BE49-F238E27FC236}">
                <a16:creationId xmlns:a16="http://schemas.microsoft.com/office/drawing/2014/main" id="{6632FF1C-7508-377F-C5A9-07F49141AAC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4103" y="4807963"/>
            <a:ext cx="564204" cy="213986"/>
          </a:xfrm>
          <a:prstGeom prst="rect">
            <a:avLst/>
          </a:prstGeom>
        </p:spPr>
      </p:pic>
    </p:spTree>
    <p:extLst>
      <p:ext uri="{BB962C8B-B14F-4D97-AF65-F5344CB8AC3E}">
        <p14:creationId xmlns:p14="http://schemas.microsoft.com/office/powerpoint/2010/main" val="1070595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b="1">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ue text on a black background&#10;&#10;AI-generated content may be incorrect.">
            <a:extLst>
              <a:ext uri="{FF2B5EF4-FFF2-40B4-BE49-F238E27FC236}">
                <a16:creationId xmlns:a16="http://schemas.microsoft.com/office/drawing/2014/main" id="{EE1DF16C-31AF-94A5-48B4-B803C44C81E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421291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1"/>
            <a:ext cx="685800" cy="507077"/>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E2EFD9F-B257-05E9-C631-ACBA2F40A7C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468650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894589EC-7F07-4FB7-012B-C420B0AFC31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331365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F363E518-2FA9-0830-362D-64E4D037224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904807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7" name="Picture 6" descr="A black and white logo&#10;&#10;AI-generated content may be incorrect.">
            <a:extLst>
              <a:ext uri="{FF2B5EF4-FFF2-40B4-BE49-F238E27FC236}">
                <a16:creationId xmlns:a16="http://schemas.microsoft.com/office/drawing/2014/main" id="{33B36A74-7DBF-7964-C5E0-934F05B6576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07268" y="374057"/>
            <a:ext cx="1172201" cy="444582"/>
          </a:xfrm>
          <a:prstGeom prst="rect">
            <a:avLst/>
          </a:prstGeom>
        </p:spPr>
      </p:pic>
    </p:spTree>
    <p:extLst>
      <p:ext uri="{BB962C8B-B14F-4D97-AF65-F5344CB8AC3E}">
        <p14:creationId xmlns:p14="http://schemas.microsoft.com/office/powerpoint/2010/main" val="723138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D42EA316-C705-FD2C-7149-11798F06F39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1131590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2139553"/>
          </a:xfrm>
        </p:spPr>
        <p:txBody>
          <a:bodyPr anchor="b">
            <a:normAutofit/>
          </a:bodyPr>
          <a:lstStyle>
            <a:lvl1pPr>
              <a:defRPr sz="36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3442098"/>
            <a:ext cx="72009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900"/>
            <a:ext cx="685800" cy="506897"/>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pic>
        <p:nvPicPr>
          <p:cNvPr id="8" name="Picture 7" descr="A black background with a black square&#10;&#10;AI-generated content may be incorrect.">
            <a:extLst>
              <a:ext uri="{FF2B5EF4-FFF2-40B4-BE49-F238E27FC236}">
                <a16:creationId xmlns:a16="http://schemas.microsoft.com/office/drawing/2014/main" id="{7819AC3B-E5F9-360D-8212-7AC045E1783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13753" y="374057"/>
            <a:ext cx="1172201" cy="444582"/>
          </a:xfrm>
          <a:prstGeom prst="rect">
            <a:avLst/>
          </a:prstGeom>
        </p:spPr>
      </p:pic>
    </p:spTree>
    <p:extLst>
      <p:ext uri="{BB962C8B-B14F-4D97-AF65-F5344CB8AC3E}">
        <p14:creationId xmlns:p14="http://schemas.microsoft.com/office/powerpoint/2010/main" val="3368464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988820" y="1794767"/>
            <a:ext cx="6515100" cy="1790700"/>
          </a:xfrm>
        </p:spPr>
        <p:txBody>
          <a:bodyPr anchor="b">
            <a:normAutofit/>
          </a:bodyPr>
          <a:lstStyle>
            <a:lvl1pPr algn="l">
              <a:defRPr sz="36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988820" y="3654523"/>
            <a:ext cx="6515100" cy="1241822"/>
          </a:xfrm>
        </p:spPr>
        <p:txBody>
          <a:bodyPr/>
          <a:lstStyle>
            <a:lvl1pPr marL="0" indent="0" algn="l">
              <a:buNone/>
              <a:defRPr sz="18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5"/>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790700" cy="5133975"/>
          </a:xfrm>
          <a:prstGeom prst="rect">
            <a:avLst/>
          </a:prstGeom>
        </p:spPr>
      </p:pic>
      <p:pic>
        <p:nvPicPr>
          <p:cNvPr id="5" name="Picture 4" descr="A black and white logo&#10;&#10;AI-generated content may be incorrect.">
            <a:extLst>
              <a:ext uri="{FF2B5EF4-FFF2-40B4-BE49-F238E27FC236}">
                <a16:creationId xmlns:a16="http://schemas.microsoft.com/office/drawing/2014/main" id="{1C555D39-160D-4771-8089-ACC6CC9913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96215" y="438907"/>
            <a:ext cx="1356294" cy="514403"/>
          </a:xfrm>
          <a:prstGeom prst="rect">
            <a:avLst/>
          </a:prstGeom>
        </p:spPr>
      </p:pic>
    </p:spTree>
    <p:extLst>
      <p:ext uri="{BB962C8B-B14F-4D97-AF65-F5344CB8AC3E}">
        <p14:creationId xmlns:p14="http://schemas.microsoft.com/office/powerpoint/2010/main" val="42736888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7" name="Picture 6" descr="A blue text on a black background&#10;&#10;AI-generated content may be incorrect.">
            <a:extLst>
              <a:ext uri="{FF2B5EF4-FFF2-40B4-BE49-F238E27FC236}">
                <a16:creationId xmlns:a16="http://schemas.microsoft.com/office/drawing/2014/main" id="{60C6B07D-CD6A-37E7-C256-279D421E98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15205094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F2D3B00B-A9D8-B8A8-6C22-70C6C653B6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4143733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55AC7634-0B0C-0B55-649C-F9EFD5C2D31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971814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DA880E10-699D-6D9D-D4EB-3CBC1CEA0BC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414561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4191991"/>
            <a:ext cx="9144002"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287B37B-E7C4-292F-7FEA-12EC0B3E81B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725305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98344F2A-C0C6-32B7-FCA0-A86E54ADFB2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26955707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3799735" y="-200765"/>
            <a:ext cx="1544531" cy="9144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623888" y="1282304"/>
            <a:ext cx="7200900" cy="1544531"/>
          </a:xfrm>
        </p:spPr>
        <p:txBody>
          <a:bodyPr anchor="b">
            <a:normAutofit/>
          </a:bodyPr>
          <a:lstStyle>
            <a:lvl1pPr>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623888" y="2931929"/>
            <a:ext cx="7200900" cy="505435"/>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342718"/>
            <a:ext cx="685800" cy="507079"/>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191991"/>
            <a:ext cx="9144000" cy="951509"/>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CF8607A-B03A-DBF3-00A9-9AEB53E822C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431202" y="395112"/>
            <a:ext cx="1092041" cy="414180"/>
          </a:xfrm>
          <a:prstGeom prst="rect">
            <a:avLst/>
          </a:prstGeom>
        </p:spPr>
      </p:pic>
    </p:spTree>
    <p:extLst>
      <p:ext uri="{BB962C8B-B14F-4D97-AF65-F5344CB8AC3E}">
        <p14:creationId xmlns:p14="http://schemas.microsoft.com/office/powerpoint/2010/main" val="3497890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6291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486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60350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783636" y="1303020"/>
            <a:ext cx="1918404" cy="3291840"/>
          </a:xfrm>
          <a:solidFill>
            <a:schemeClr val="bg2"/>
          </a:solidFill>
        </p:spPr>
        <p:txBody>
          <a:bodyPr lIns="182880" tIns="182880" rIns="182880" bIns="182880" anchor="t">
            <a:noAutofit/>
          </a:bodyPr>
          <a:lstStyle>
            <a:lvl1pPr marL="0" indent="0">
              <a:buNone/>
              <a:defRPr sz="1350" b="1">
                <a:solidFill>
                  <a:schemeClr val="bg1"/>
                </a:solidFill>
              </a:defRPr>
            </a:lvl1pPr>
            <a:lvl2pPr marL="171450" indent="-171450">
              <a:buFont typeface="Arial" panose="020B0604020202020204" pitchFamily="34" charset="0"/>
              <a:buChar char="•"/>
              <a:tabLst/>
              <a:defRPr sz="1200" b="0">
                <a:solidFill>
                  <a:schemeClr val="bg1"/>
                </a:solidFill>
              </a:defRPr>
            </a:lvl2pPr>
            <a:lvl3pPr marL="685800" indent="0">
              <a:buNone/>
              <a:defRPr sz="1350" b="0">
                <a:solidFill>
                  <a:schemeClr val="bg1"/>
                </a:solidFill>
              </a:defRPr>
            </a:lvl3pPr>
            <a:lvl4pPr marL="1028700" indent="0">
              <a:buNone/>
              <a:defRPr sz="1350" b="0">
                <a:solidFill>
                  <a:schemeClr val="bg1"/>
                </a:solidFill>
              </a:defRPr>
            </a:lvl4pPr>
            <a:lvl5pPr marL="1371600" indent="0">
              <a:buNone/>
              <a:defRPr sz="135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7830223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848308" y="1303021"/>
            <a:ext cx="3886200" cy="329183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2282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786DCD4E-B2D9-F092-8BA2-619C18A15B6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4776691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4752892" y="1"/>
            <a:ext cx="4391108" cy="5143499"/>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99341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350"/>
            </a:lvl1pPr>
          </a:lstStyle>
          <a:p>
            <a:r>
              <a:rPr lang="en-US"/>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628650" y="197922"/>
            <a:ext cx="3977640" cy="62571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97764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256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4572000" y="0"/>
            <a:ext cx="4572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3886200" cy="329184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732020" y="1303020"/>
            <a:ext cx="3886200" cy="3291840"/>
          </a:xfrm>
        </p:spPr>
        <p:txBody>
          <a:bodyPr>
            <a:normAutofit/>
          </a:bodyPr>
          <a:lstStyle>
            <a:lvl1pPr>
              <a:defRPr sz="1500">
                <a:solidFill>
                  <a:schemeClr val="bg1"/>
                </a:solidFill>
              </a:defRPr>
            </a:lvl1pPr>
            <a:lvl2pPr>
              <a:defRPr sz="1350">
                <a:solidFill>
                  <a:schemeClr val="bg1"/>
                </a:solidFill>
              </a:defRPr>
            </a:lvl2pPr>
            <a:lvl3pPr>
              <a:defRPr sz="12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F1D5713C-8A7B-03A2-E75A-6760F2EBB1B8}"/>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TextBox 6">
            <a:extLst>
              <a:ext uri="{FF2B5EF4-FFF2-40B4-BE49-F238E27FC236}">
                <a16:creationId xmlns:a16="http://schemas.microsoft.com/office/drawing/2014/main" id="{532B3636-5753-0CC3-5C54-0C36BB462A8B}"/>
              </a:ext>
            </a:extLst>
          </p:cNvPr>
          <p:cNvSpPr txBox="1"/>
          <p:nvPr/>
        </p:nvSpPr>
        <p:spPr>
          <a:xfrm>
            <a:off x="8220076" y="4903274"/>
            <a:ext cx="295274" cy="196208"/>
          </a:xfrm>
          <a:prstGeom prst="rect">
            <a:avLst/>
          </a:prstGeom>
          <a:noFill/>
        </p:spPr>
        <p:txBody>
          <a:bodyPr wrap="none" rtlCol="0">
            <a:spAutoFit/>
          </a:bodyPr>
          <a:lstStyle/>
          <a:p>
            <a:pPr algn="r"/>
            <a:fld id="{7BF6DEC4-2D8B-E94B-9ABA-B6ADBCE229FD}" type="slidenum">
              <a:rPr lang="en-US" sz="675"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573936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629842" y="1165860"/>
            <a:ext cx="3868340"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629842" y="1783080"/>
            <a:ext cx="3868340"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4629150" y="1165860"/>
            <a:ext cx="3887391" cy="534924"/>
          </a:xfrm>
          <a:noFill/>
        </p:spPr>
        <p:txBody>
          <a:bodyPr anchor="ctr"/>
          <a:lstStyle>
            <a:lvl1pPr marL="0" indent="0">
              <a:buNone/>
              <a:defRPr sz="1800" b="1">
                <a:solidFill>
                  <a:schemeClr val="bg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4629150" y="1783080"/>
            <a:ext cx="3887391" cy="3086100"/>
          </a:xfrm>
        </p:spPr>
        <p:txBody>
          <a:bodyPr>
            <a:normAutofit/>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628650" y="1717482"/>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628650"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4629151" y="1714500"/>
            <a:ext cx="3869531"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7959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628650"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3391147"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6153644" y="1303020"/>
            <a:ext cx="2674620" cy="3291840"/>
          </a:xfrm>
        </p:spPr>
        <p:txBody>
          <a:bodyPr>
            <a:normAutofit/>
          </a:bodyPr>
          <a:lstStyle>
            <a:lvl1pPr>
              <a:defRPr sz="1350"/>
            </a:lvl1pPr>
            <a:lvl2pPr>
              <a:defRPr sz="1200"/>
            </a:lvl2pPr>
            <a:lvl3pPr>
              <a:defRPr sz="105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61355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25077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1882973" y="1526380"/>
            <a:ext cx="5378054" cy="2090738"/>
          </a:xfrm>
          <a:solidFill>
            <a:schemeClr val="bg1">
              <a:lumMod val="95000"/>
            </a:schemeClr>
          </a:solidFill>
        </p:spPr>
        <p:txBody>
          <a:bodyPr anchor="ctr">
            <a:normAutofit/>
          </a:bodyPr>
          <a:lstStyle>
            <a:lvl1pPr marL="0" indent="0">
              <a:buNone/>
              <a:defRPr sz="30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19933286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3178102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314450" y="1200150"/>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314450" y="2777490"/>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4763"/>
            <a:ext cx="762000" cy="5133975"/>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0" y="4763"/>
            <a:ext cx="762000" cy="5133975"/>
          </a:xfrm>
          <a:prstGeom prst="rect">
            <a:avLst/>
          </a:prstGeom>
        </p:spPr>
      </p:pic>
    </p:spTree>
    <p:extLst>
      <p:ext uri="{BB962C8B-B14F-4D97-AF65-F5344CB8AC3E}">
        <p14:creationId xmlns:p14="http://schemas.microsoft.com/office/powerpoint/2010/main" val="2965145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4450" y="1810098"/>
            <a:ext cx="6515100" cy="1371600"/>
          </a:xfrm>
        </p:spPr>
        <p:txBody>
          <a:bodyPr anchor="b">
            <a:normAutofit/>
          </a:bodyPr>
          <a:lstStyle>
            <a:lvl1pPr algn="ctr">
              <a:defRPr sz="33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4450" y="3300444"/>
            <a:ext cx="6515100" cy="1028700"/>
          </a:xfrm>
        </p:spPr>
        <p:txBody>
          <a:bodyPr>
            <a:normAutofit/>
          </a:bodyPr>
          <a:lstStyle>
            <a:lvl1pPr marL="0" indent="0" algn="ctr">
              <a:spcAft>
                <a:spcPts val="450"/>
              </a:spcAft>
              <a:buNone/>
              <a:defRPr sz="12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199" y="480060"/>
            <a:ext cx="1371600" cy="1014156"/>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7" name="Picture 6">
            <a:extLst>
              <a:ext uri="{FF2B5EF4-FFF2-40B4-BE49-F238E27FC236}">
                <a16:creationId xmlns:a16="http://schemas.microsoft.com/office/drawing/2014/main" id="{7922D855-7FA8-877F-C33D-9BBD65B1606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958502" y="4417735"/>
            <a:ext cx="5428032" cy="536257"/>
          </a:xfrm>
          <a:prstGeom prst="rect">
            <a:avLst/>
          </a:prstGeom>
        </p:spPr>
      </p:pic>
    </p:spTree>
    <p:extLst>
      <p:ext uri="{BB962C8B-B14F-4D97-AF65-F5344CB8AC3E}">
        <p14:creationId xmlns:p14="http://schemas.microsoft.com/office/powerpoint/2010/main" val="278867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9144000" cy="137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143000" y="1794767"/>
            <a:ext cx="736092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143000" y="3654523"/>
            <a:ext cx="736092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762000"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8B3B4B12-263D-5908-B5D9-713DBBA5629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13107229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316736" y="1920240"/>
            <a:ext cx="6515100" cy="1371600"/>
          </a:xfrm>
        </p:spPr>
        <p:txBody>
          <a:bodyPr anchor="b">
            <a:normAutofit/>
          </a:bodyPr>
          <a:lstStyle>
            <a:lvl1pPr algn="ctr">
              <a:defRPr sz="33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316736" y="3497580"/>
            <a:ext cx="6515100" cy="1028700"/>
          </a:xfrm>
        </p:spPr>
        <p:txBody>
          <a:bodyPr>
            <a:normAutofit/>
          </a:bodyPr>
          <a:lstStyle>
            <a:lvl1pPr marL="0" indent="0" algn="ctr">
              <a:spcAft>
                <a:spcPts val="450"/>
              </a:spcAft>
              <a:buNone/>
              <a:defRPr sz="12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6200" y="480060"/>
            <a:ext cx="1371600" cy="1014153"/>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914400" cy="5133975"/>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9600" y="4763"/>
            <a:ext cx="914400" cy="5133975"/>
          </a:xfrm>
          <a:prstGeom prst="rect">
            <a:avLst/>
          </a:prstGeom>
        </p:spPr>
      </p:pic>
      <p:pic>
        <p:nvPicPr>
          <p:cNvPr id="8" name="Picture 7">
            <a:extLst>
              <a:ext uri="{FF2B5EF4-FFF2-40B4-BE49-F238E27FC236}">
                <a16:creationId xmlns:a16="http://schemas.microsoft.com/office/drawing/2014/main" id="{B99784AF-B044-0117-2511-612A2C0227E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172511" y="4493855"/>
            <a:ext cx="5207540" cy="511481"/>
          </a:xfrm>
          <a:prstGeom prst="rect">
            <a:avLst/>
          </a:prstGeom>
        </p:spPr>
      </p:pic>
    </p:spTree>
    <p:extLst>
      <p:ext uri="{BB962C8B-B14F-4D97-AF65-F5344CB8AC3E}">
        <p14:creationId xmlns:p14="http://schemas.microsoft.com/office/powerpoint/2010/main" val="1627604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ACDDE037-7797-F35F-2ED4-3B4B98C9035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207594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0287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645920" y="1794767"/>
            <a:ext cx="6858000" cy="1790700"/>
          </a:xfrm>
        </p:spPr>
        <p:txBody>
          <a:bodyPr anchor="b">
            <a:normAutofit/>
          </a:bodyPr>
          <a:lstStyle>
            <a:lvl1pPr algn="l">
              <a:defRPr sz="36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645920" y="3654523"/>
            <a:ext cx="6858000"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75220" y="342900"/>
            <a:ext cx="1028700" cy="76061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763"/>
            <a:ext cx="1038225" cy="513397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B4EE44CC-70C1-7ECC-1864-E554A5E7478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61377" y="397582"/>
            <a:ext cx="1379762" cy="523304"/>
          </a:xfrm>
          <a:prstGeom prst="rect">
            <a:avLst/>
          </a:prstGeom>
        </p:spPr>
      </p:pic>
    </p:spTree>
    <p:extLst>
      <p:ext uri="{BB962C8B-B14F-4D97-AF65-F5344CB8AC3E}">
        <p14:creationId xmlns:p14="http://schemas.microsoft.com/office/powerpoint/2010/main" val="4105206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4379620" y="205740"/>
            <a:ext cx="4663440" cy="4663440"/>
          </a:xfrm>
          <a:prstGeom prst="ellipse">
            <a:avLst/>
          </a:prstGeom>
          <a:solidFill>
            <a:schemeClr val="bg1">
              <a:lumMod val="95000"/>
            </a:schemeClr>
          </a:solidFill>
        </p:spPr>
        <p:txBody>
          <a:bodyPr>
            <a:normAutofit/>
          </a:bodyPr>
          <a:lstStyle>
            <a:lvl1pPr marL="0" indent="0">
              <a:buNone/>
              <a:defRPr sz="1200"/>
            </a:lvl1pPr>
          </a:lstStyle>
          <a:p>
            <a:r>
              <a:rPr lang="en-US"/>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901" y="1794767"/>
            <a:ext cx="4731152" cy="1790700"/>
          </a:xfrm>
        </p:spPr>
        <p:txBody>
          <a:bodyPr anchor="b">
            <a:normAutofit/>
          </a:bodyPr>
          <a:lstStyle>
            <a:lvl1pPr algn="l">
              <a:defRPr sz="405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901" y="3654523"/>
            <a:ext cx="4731152" cy="1241822"/>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899" y="342900"/>
            <a:ext cx="1028700" cy="760619"/>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1393C6C8-CE3D-CC4C-3093-0A1EB71F905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95847" y="461557"/>
            <a:ext cx="1379762" cy="523304"/>
          </a:xfrm>
          <a:prstGeom prst="rect">
            <a:avLst/>
          </a:prstGeom>
        </p:spPr>
      </p:pic>
    </p:spTree>
    <p:extLst>
      <p:ext uri="{BB962C8B-B14F-4D97-AF65-F5344CB8AC3E}">
        <p14:creationId xmlns:p14="http://schemas.microsoft.com/office/powerpoint/2010/main" val="2521428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9144000" cy="3771900"/>
          </a:xfrm>
          <a:solidFill>
            <a:schemeClr val="bg1">
              <a:lumMod val="95000"/>
            </a:schemeClr>
          </a:solidFill>
        </p:spPr>
        <p:txBody>
          <a:bodyPr>
            <a:normAutofit/>
          </a:bodyPr>
          <a:lstStyle>
            <a:lvl1pPr marL="0" indent="0">
              <a:buNone/>
              <a:defRPr sz="1350"/>
            </a:lvl1pPr>
          </a:lstStyle>
          <a:p>
            <a:r>
              <a:rPr lang="en-US"/>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4" name="Picture 3" descr="A blue text on a black background&#10;&#10;AI-generated content may be incorrect.">
            <a:extLst>
              <a:ext uri="{FF2B5EF4-FFF2-40B4-BE49-F238E27FC236}">
                <a16:creationId xmlns:a16="http://schemas.microsoft.com/office/drawing/2014/main" id="{10A96712-841C-0819-AABA-106C22142D9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73700" y="4103269"/>
            <a:ext cx="1379762" cy="523304"/>
          </a:xfrm>
          <a:prstGeom prst="rect">
            <a:avLst/>
          </a:prstGeom>
        </p:spPr>
      </p:pic>
    </p:spTree>
    <p:extLst>
      <p:ext uri="{BB962C8B-B14F-4D97-AF65-F5344CB8AC3E}">
        <p14:creationId xmlns:p14="http://schemas.microsoft.com/office/powerpoint/2010/main" val="560076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5006340"/>
            <a:ext cx="9144000" cy="137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342899" y="3855845"/>
            <a:ext cx="6858000" cy="654897"/>
          </a:xfrm>
        </p:spPr>
        <p:txBody>
          <a:bodyPr anchor="b">
            <a:normAutofit/>
          </a:bodyPr>
          <a:lstStyle>
            <a:lvl1pPr algn="l">
              <a:defRPr sz="3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342899" y="4510742"/>
            <a:ext cx="6858000" cy="407471"/>
          </a:xfrm>
        </p:spPr>
        <p:txBody>
          <a:bodyPr/>
          <a:lstStyle>
            <a:lvl1pPr marL="0" indent="0" algn="l">
              <a:buNone/>
              <a:defRPr sz="18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2754630" y="132977"/>
            <a:ext cx="3634740" cy="3634740"/>
          </a:xfrm>
          <a:prstGeom prst="ellipse">
            <a:avLst/>
          </a:prstGeom>
          <a:solidFill>
            <a:schemeClr val="bg1">
              <a:lumMod val="95000"/>
            </a:schemeClr>
          </a:solidFill>
        </p:spPr>
        <p:txBody>
          <a:bodyPr>
            <a:normAutofit/>
          </a:bodyPr>
          <a:lstStyle>
            <a:lvl1pPr marL="0" indent="0">
              <a:buNone/>
              <a:defRPr sz="750"/>
            </a:lvl1pPr>
          </a:lstStyle>
          <a:p>
            <a:r>
              <a:rPr lang="en-US"/>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6547402" y="132977"/>
            <a:ext cx="2596598" cy="363474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32977"/>
            <a:ext cx="2596598" cy="363474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750"/>
            </a:lvl1pPr>
          </a:lstStyle>
          <a:p>
            <a:r>
              <a:rPr lang="en-US"/>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78142" y="4106202"/>
            <a:ext cx="822960" cy="608495"/>
          </a:xfrm>
          <a:prstGeom prst="rect">
            <a:avLst/>
          </a:prstGeom>
        </p:spPr>
      </p:pic>
      <p:pic>
        <p:nvPicPr>
          <p:cNvPr id="5" name="Picture 4" descr="A blue text on a black background&#10;&#10;AI-generated content may be incorrect.">
            <a:extLst>
              <a:ext uri="{FF2B5EF4-FFF2-40B4-BE49-F238E27FC236}">
                <a16:creationId xmlns:a16="http://schemas.microsoft.com/office/drawing/2014/main" id="{C2123605-DD72-A834-5C53-96330F3BD6F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5939" y="4103269"/>
            <a:ext cx="1379762" cy="523304"/>
          </a:xfrm>
          <a:prstGeom prst="rect">
            <a:avLst/>
          </a:prstGeom>
        </p:spPr>
      </p:pic>
    </p:spTree>
    <p:extLst>
      <p:ext uri="{BB962C8B-B14F-4D97-AF65-F5344CB8AC3E}">
        <p14:creationId xmlns:p14="http://schemas.microsoft.com/office/powerpoint/2010/main" val="42258072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628650" y="197922"/>
            <a:ext cx="7886700" cy="62571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630936" y="1234440"/>
            <a:ext cx="7886700" cy="32918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899557"/>
            <a:ext cx="8515350" cy="34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6730EEF5-1B9F-7B27-FD1E-8C29A05E9208}"/>
              </a:ext>
            </a:extLst>
          </p:cNvPr>
          <p:cNvSpPr txBox="1"/>
          <p:nvPr/>
        </p:nvSpPr>
        <p:spPr>
          <a:xfrm>
            <a:off x="8220076" y="4839911"/>
            <a:ext cx="295274" cy="196208"/>
          </a:xfrm>
          <a:prstGeom prst="rect">
            <a:avLst/>
          </a:prstGeom>
          <a:noFill/>
        </p:spPr>
        <p:txBody>
          <a:bodyPr wrap="none" rtlCol="0">
            <a:spAutoFit/>
          </a:bodyPr>
          <a:lstStyle/>
          <a:p>
            <a:pPr algn="r"/>
            <a:fld id="{7BF6DEC4-2D8B-E94B-9ABA-B6ADBCE229FD}" type="slidenum">
              <a:rPr lang="en-US" sz="675"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675" b="0" i="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628650" y="4799658"/>
            <a:ext cx="342900" cy="253540"/>
          </a:xfrm>
          <a:prstGeom prst="rect">
            <a:avLst/>
          </a:prstGeom>
        </p:spPr>
      </p:pic>
      <p:pic>
        <p:nvPicPr>
          <p:cNvPr id="8" name="Picture 7" descr="A blue text on a black background&#10;&#10;AI-generated content may be incorrect.">
            <a:extLst>
              <a:ext uri="{FF2B5EF4-FFF2-40B4-BE49-F238E27FC236}">
                <a16:creationId xmlns:a16="http://schemas.microsoft.com/office/drawing/2014/main" id="{B09BC7FC-CDCE-938E-52BC-AAA4BD5337B2}"/>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1043575" y="4799658"/>
            <a:ext cx="668493" cy="253540"/>
          </a:xfrm>
          <a:prstGeom prst="rect">
            <a:avLst/>
          </a:prstGeom>
        </p:spPr>
      </p:pic>
    </p:spTree>
    <p:extLst>
      <p:ext uri="{BB962C8B-B14F-4D97-AF65-F5344CB8AC3E}">
        <p14:creationId xmlns:p14="http://schemas.microsoft.com/office/powerpoint/2010/main" val="485734619"/>
      </p:ext>
    </p:extLst>
  </p:cSld>
  <p:clrMap bg1="lt1" tx1="dk1" bg2="lt2" tx2="dk2" accent1="accent1" accent2="accent2" accent3="accent3" accent4="accent4" accent5="accent5" accent6="accent6" hlink="hlink" folHlink="folHlink"/>
  <p:sldLayoutIdLst>
    <p:sldLayoutId id="2147493469" r:id="rId1"/>
    <p:sldLayoutId id="2147493470" r:id="rId2"/>
    <p:sldLayoutId id="2147493471" r:id="rId3"/>
    <p:sldLayoutId id="2147493472" r:id="rId4"/>
    <p:sldLayoutId id="2147493473" r:id="rId5"/>
    <p:sldLayoutId id="2147493474" r:id="rId6"/>
    <p:sldLayoutId id="2147493475" r:id="rId7"/>
    <p:sldLayoutId id="2147493476" r:id="rId8"/>
    <p:sldLayoutId id="2147493477" r:id="rId9"/>
    <p:sldLayoutId id="2147493478" r:id="rId10"/>
    <p:sldLayoutId id="2147493479" r:id="rId11"/>
    <p:sldLayoutId id="2147493480" r:id="rId12"/>
    <p:sldLayoutId id="2147493481" r:id="rId13"/>
    <p:sldLayoutId id="2147493482" r:id="rId14"/>
    <p:sldLayoutId id="2147493483" r:id="rId15"/>
    <p:sldLayoutId id="2147493484" r:id="rId16"/>
    <p:sldLayoutId id="2147493485" r:id="rId17"/>
    <p:sldLayoutId id="2147493486" r:id="rId18"/>
    <p:sldLayoutId id="2147493487" r:id="rId19"/>
    <p:sldLayoutId id="2147493488" r:id="rId20"/>
    <p:sldLayoutId id="2147493489" r:id="rId21"/>
    <p:sldLayoutId id="2147493490" r:id="rId22"/>
    <p:sldLayoutId id="2147493491" r:id="rId23"/>
    <p:sldLayoutId id="2147493492" r:id="rId24"/>
    <p:sldLayoutId id="2147493493" r:id="rId25"/>
    <p:sldLayoutId id="2147493494" r:id="rId26"/>
    <p:sldLayoutId id="2147493495" r:id="rId27"/>
    <p:sldLayoutId id="2147493496" r:id="rId28"/>
    <p:sldLayoutId id="2147493497" r:id="rId29"/>
    <p:sldLayoutId id="2147493498" r:id="rId30"/>
    <p:sldLayoutId id="2147493499" r:id="rId31"/>
    <p:sldLayoutId id="2147493500" r:id="rId32"/>
    <p:sldLayoutId id="2147493501" r:id="rId33"/>
    <p:sldLayoutId id="2147493502" r:id="rId34"/>
    <p:sldLayoutId id="2147493503" r:id="rId35"/>
    <p:sldLayoutId id="2147493505" r:id="rId36"/>
    <p:sldLayoutId id="2147493506" r:id="rId37"/>
    <p:sldLayoutId id="2147493507" r:id="rId38"/>
    <p:sldLayoutId id="2147493508" r:id="rId39"/>
    <p:sldLayoutId id="2147493509" r:id="rId40"/>
  </p:sldLayoutIdLst>
  <p:txStyles>
    <p:title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hyperlink" Target="https://thewellnesssociety.org/wp-content/uploads/2022/11/Values-Worksheets.pdf" TargetMode="Externa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hyperlink" Target="https://udayton.edu/studev/health_wellness/brook/peered/co-pilots.php" TargetMode="External"/><Relationship Id="rId2" Type="http://schemas.openxmlformats.org/officeDocument/2006/relationships/image" Target="../media/image43.jpeg"/><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hyperlink" Target="https://optumhealthslco.com/content/dam/ops-optslcty/slc/docs/provider-page/Provider%20Training/Miscellaneous/Peer-Support-Program-Toolkit.pdf-%20Dimensions%202017-3-14-17.pdf" TargetMode="External"/><Relationship Id="rId2" Type="http://schemas.openxmlformats.org/officeDocument/2006/relationships/hyperlink" Target="https://ctb.ku.edu/en/table-of-contents/structure/strategic-planning/develop-action-plans/main" TargetMode="External"/><Relationship Id="rId1" Type="http://schemas.openxmlformats.org/officeDocument/2006/relationships/slideLayout" Target="../slideLayouts/slideLayout11.xml"/><Relationship Id="rId5" Type="http://schemas.openxmlformats.org/officeDocument/2006/relationships/image" Target="../media/image45.png"/><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lstStyle/>
          <a:p>
            <a:r>
              <a:rPr lang="en-US">
                <a:latin typeface="Noto Sans"/>
                <a:ea typeface="Noto Sans"/>
                <a:cs typeface="Noto Sans"/>
              </a:rPr>
              <a:t>Session 10</a:t>
            </a:r>
            <a:endParaRPr lang="en-US"/>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vert="horz" lIns="91440" tIns="45720" rIns="91440" bIns="45720" rtlCol="0" anchor="t">
            <a:normAutofit/>
          </a:bodyPr>
          <a:lstStyle/>
          <a:p>
            <a:r>
              <a:rPr lang="en-US" sz="1600">
                <a:solidFill>
                  <a:srgbClr val="253746"/>
                </a:solidFill>
                <a:latin typeface="Noto Sans"/>
                <a:ea typeface="Noto Sans"/>
                <a:cs typeface="Noto Sans"/>
              </a:rPr>
              <a:t>Module 3.3 Peer Support Frameworks: </a:t>
            </a:r>
            <a:r>
              <a:rPr lang="en-US" sz="1500">
                <a:solidFill>
                  <a:srgbClr val="000000"/>
                </a:solidFill>
                <a:latin typeface="Noto Sans"/>
                <a:ea typeface="Noto Sans"/>
                <a:cs typeface="Noto Sans"/>
              </a:rPr>
              <a:t>Understanding the Principles and Practices of Peer Support</a:t>
            </a:r>
            <a:endParaRPr lang="en-US" sz="1600">
              <a:solidFill>
                <a:srgbClr val="253746"/>
              </a:solidFill>
              <a:latin typeface="Noto Sans"/>
              <a:ea typeface="Noto Sans"/>
              <a:cs typeface="Noto Sans"/>
            </a:endParaRPr>
          </a:p>
          <a:p>
            <a:endParaRPr lang="en-US" sz="1100"/>
          </a:p>
          <a:p>
            <a:endParaRPr lang="en-US"/>
          </a:p>
        </p:txBody>
      </p:sp>
      <p:sp>
        <p:nvSpPr>
          <p:cNvPr id="4" name="TextBox 3">
            <a:extLst>
              <a:ext uri="{FF2B5EF4-FFF2-40B4-BE49-F238E27FC236}">
                <a16:creationId xmlns:a16="http://schemas.microsoft.com/office/drawing/2014/main" id="{AE1ABF11-8233-0E79-2E3D-A427AE77FDDB}"/>
              </a:ext>
            </a:extLst>
          </p:cNvPr>
          <p:cNvSpPr txBox="1"/>
          <p:nvPr/>
        </p:nvSpPr>
        <p:spPr>
          <a:xfrm>
            <a:off x="1712934" y="346814"/>
            <a:ext cx="476302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a:solidFill>
                  <a:srgbClr val="293745"/>
                </a:solidFill>
                <a:latin typeface="Noto Sans"/>
                <a:ea typeface="Noto Sans"/>
                <a:cs typeface="Noto Sans"/>
              </a:rPr>
              <a:t>Empowering Futures:</a:t>
            </a:r>
            <a:r>
              <a:rPr lang="en-US" sz="1400">
                <a:solidFill>
                  <a:srgbClr val="293745"/>
                </a:solidFill>
                <a:latin typeface="Noto Sans"/>
                <a:ea typeface="Noto Sans"/>
                <a:cs typeface="Noto Sans"/>
              </a:rPr>
              <a:t> A Mental Health </a:t>
            </a:r>
            <a:endParaRPr lang="en-US" sz="1400">
              <a:solidFill>
                <a:srgbClr val="000000"/>
              </a:solidFill>
              <a:latin typeface="Noto Sans"/>
              <a:ea typeface="Noto Sans"/>
              <a:cs typeface="Noto Sans"/>
            </a:endParaRPr>
          </a:p>
          <a:p>
            <a:r>
              <a:rPr lang="en-US" sz="1400">
                <a:solidFill>
                  <a:srgbClr val="293745"/>
                </a:solidFill>
                <a:latin typeface="Noto Sans"/>
                <a:ea typeface="Noto Sans"/>
                <a:cs typeface="Noto Sans"/>
              </a:rPr>
              <a:t>Pre-Apprenticeship Program for Young People</a:t>
            </a:r>
            <a:endParaRPr lang="en-US" sz="1400">
              <a:latin typeface="Noto Sans"/>
              <a:ea typeface="Noto Sans"/>
              <a:cs typeface="Noto Sans"/>
            </a:endParaRPr>
          </a:p>
        </p:txBody>
      </p:sp>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0DFB608-2546-4FEE-0393-40C5C9B9DF72}"/>
              </a:ext>
            </a:extLst>
          </p:cNvPr>
          <p:cNvSpPr>
            <a:spLocks noGrp="1"/>
          </p:cNvSpPr>
          <p:nvPr>
            <p:ph idx="1"/>
          </p:nvPr>
        </p:nvSpPr>
        <p:spPr>
          <a:xfrm>
            <a:off x="4428878" y="1364655"/>
            <a:ext cx="4313017" cy="3241201"/>
          </a:xfrm>
        </p:spPr>
        <p:txBody>
          <a:bodyPr vert="horz" lIns="91440" tIns="45720" rIns="91440" bIns="45720" rtlCol="0" anchor="t">
            <a:normAutofit lnSpcReduction="10000"/>
          </a:bodyPr>
          <a:lstStyle/>
          <a:p>
            <a:r>
              <a:rPr lang="en-US" dirty="0">
                <a:latin typeface="Noto Sans"/>
                <a:ea typeface="Noto Sans"/>
                <a:cs typeface="Noto Sans"/>
              </a:rPr>
              <a:t>Consider the diverse values your peer may bring to the table. </a:t>
            </a:r>
          </a:p>
          <a:p>
            <a:pPr lvl="1">
              <a:buFont typeface="Courier New" panose="020B0604020202020204" pitchFamily="34" charset="0"/>
              <a:buChar char="o"/>
            </a:pPr>
            <a:r>
              <a:rPr lang="en-US" dirty="0">
                <a:latin typeface="Noto Sans"/>
                <a:ea typeface="Noto Sans"/>
                <a:cs typeface="Noto Sans"/>
              </a:rPr>
              <a:t>Recognizing and integrating diverse cultural values is essential in peer support, as it ensures relevance and respect for the individuals’ cultural backgrounds, which can significantly influence their values and experiences.</a:t>
            </a:r>
          </a:p>
          <a:p>
            <a:r>
              <a:rPr lang="en-US" u="sng" dirty="0">
                <a:latin typeface="Noto Sans"/>
                <a:ea typeface="Noto Sans"/>
                <a:cs typeface="Noto Sans"/>
              </a:rPr>
              <a:t>Examples:</a:t>
            </a:r>
            <a:r>
              <a:rPr lang="en-US" dirty="0">
                <a:latin typeface="Noto Sans"/>
                <a:ea typeface="Noto Sans"/>
                <a:cs typeface="Noto Sans"/>
              </a:rPr>
              <a:t> Incorporating cultural rituals in support sessions, or peer supporters sharing personal stories that reflect cultural resilience.</a:t>
            </a:r>
          </a:p>
          <a:p>
            <a:endParaRPr lang="en-US"/>
          </a:p>
        </p:txBody>
      </p:sp>
      <p:sp>
        <p:nvSpPr>
          <p:cNvPr id="3" name="Title 2">
            <a:extLst>
              <a:ext uri="{FF2B5EF4-FFF2-40B4-BE49-F238E27FC236}">
                <a16:creationId xmlns:a16="http://schemas.microsoft.com/office/drawing/2014/main" id="{0FD98783-EDD7-42AF-1164-A48196CE4612}"/>
              </a:ext>
            </a:extLst>
          </p:cNvPr>
          <p:cNvSpPr>
            <a:spLocks noGrp="1"/>
          </p:cNvSpPr>
          <p:nvPr>
            <p:ph type="title"/>
          </p:nvPr>
        </p:nvSpPr>
        <p:spPr/>
        <p:txBody>
          <a:bodyPr vert="horz" lIns="91440" tIns="45720" rIns="91440" bIns="45720" rtlCol="0" anchor="ctr">
            <a:normAutofit/>
          </a:bodyPr>
          <a:lstStyle/>
          <a:p>
            <a:r>
              <a:rPr lang="en-US">
                <a:latin typeface="Noto Sans"/>
                <a:ea typeface="Noto Sans"/>
                <a:cs typeface="Noto Sans"/>
              </a:rPr>
              <a:t>Cultural Considerations in Peer Support</a:t>
            </a:r>
          </a:p>
        </p:txBody>
      </p:sp>
      <p:pic>
        <p:nvPicPr>
          <p:cNvPr id="4" name="Picture 3" descr="10 Easy Ways to Identify Your Personal Core Values">
            <a:extLst>
              <a:ext uri="{FF2B5EF4-FFF2-40B4-BE49-F238E27FC236}">
                <a16:creationId xmlns:a16="http://schemas.microsoft.com/office/drawing/2014/main" id="{AD4CCBAB-6540-A00C-4FBD-C90C4A59CF6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3748" y="1692230"/>
            <a:ext cx="4124926" cy="2316071"/>
          </a:xfrm>
          <a:prstGeom prst="rect">
            <a:avLst/>
          </a:prstGeom>
        </p:spPr>
      </p:pic>
    </p:spTree>
    <p:extLst>
      <p:ext uri="{BB962C8B-B14F-4D97-AF65-F5344CB8AC3E}">
        <p14:creationId xmlns:p14="http://schemas.microsoft.com/office/powerpoint/2010/main" val="1495245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35DE08-7D7E-9914-6870-395891F2F2FF}"/>
              </a:ext>
            </a:extLst>
          </p:cNvPr>
          <p:cNvSpPr>
            <a:spLocks noGrp="1"/>
          </p:cNvSpPr>
          <p:nvPr>
            <p:ph idx="1"/>
          </p:nvPr>
        </p:nvSpPr>
        <p:spPr/>
        <p:txBody>
          <a:bodyPr vert="horz" lIns="91440" tIns="45720" rIns="91440" bIns="45720" rtlCol="0" anchor="t">
            <a:normAutofit/>
          </a:bodyPr>
          <a:lstStyle/>
          <a:p>
            <a:r>
              <a:rPr lang="en-US">
                <a:latin typeface="Noto Sans"/>
                <a:ea typeface="Noto Sans"/>
                <a:cs typeface="Noto Sans"/>
              </a:rPr>
              <a:t>Use the packet I am handing out to reflect on your values, and which are most important to you! I will give you 15 minutes to work on the packet silently, and then we will debrief as a group.</a:t>
            </a:r>
          </a:p>
          <a:p>
            <a:endParaRPr lang="en-US">
              <a:latin typeface="Noto Sans"/>
              <a:ea typeface="Noto Sans"/>
              <a:cs typeface="Noto Sans"/>
            </a:endParaRPr>
          </a:p>
          <a:p>
            <a:r>
              <a:rPr lang="en-US">
                <a:latin typeface="Noto Sans"/>
                <a:ea typeface="Noto Sans"/>
                <a:cs typeface="Noto Sans"/>
                <a:hlinkClick r:id="rId2"/>
              </a:rPr>
              <a:t>Values-Worksheets.pdf</a:t>
            </a:r>
            <a:r>
              <a:rPr lang="en-US">
                <a:latin typeface="Noto Sans"/>
                <a:ea typeface="Noto Sans"/>
                <a:cs typeface="Noto Sans"/>
              </a:rPr>
              <a:t> (The Wellness Society)</a:t>
            </a:r>
            <a:endParaRPr lang="en-US"/>
          </a:p>
          <a:p>
            <a:endParaRPr lang="en-US"/>
          </a:p>
        </p:txBody>
      </p:sp>
      <p:sp>
        <p:nvSpPr>
          <p:cNvPr id="3" name="Title 2">
            <a:extLst>
              <a:ext uri="{FF2B5EF4-FFF2-40B4-BE49-F238E27FC236}">
                <a16:creationId xmlns:a16="http://schemas.microsoft.com/office/drawing/2014/main" id="{C331AA8A-847C-E036-285B-E442E43B20FD}"/>
              </a:ext>
            </a:extLst>
          </p:cNvPr>
          <p:cNvSpPr>
            <a:spLocks noGrp="1"/>
          </p:cNvSpPr>
          <p:nvPr>
            <p:ph type="title"/>
          </p:nvPr>
        </p:nvSpPr>
        <p:spPr/>
        <p:txBody>
          <a:bodyPr/>
          <a:lstStyle/>
          <a:p>
            <a:r>
              <a:rPr lang="en-US">
                <a:latin typeface="Noto Sans"/>
                <a:ea typeface="Noto Sans"/>
                <a:cs typeface="Noto Sans"/>
              </a:rPr>
              <a:t>Values Activity</a:t>
            </a:r>
            <a:endParaRPr lang="en-US"/>
          </a:p>
        </p:txBody>
      </p:sp>
    </p:spTree>
    <p:extLst>
      <p:ext uri="{BB962C8B-B14F-4D97-AF65-F5344CB8AC3E}">
        <p14:creationId xmlns:p14="http://schemas.microsoft.com/office/powerpoint/2010/main" val="32057468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617D78-2E5C-FA23-702A-CC9429AAF889}"/>
              </a:ext>
            </a:extLst>
          </p:cNvPr>
          <p:cNvSpPr>
            <a:spLocks noGrp="1"/>
          </p:cNvSpPr>
          <p:nvPr>
            <p:ph idx="1"/>
          </p:nvPr>
        </p:nvSpPr>
        <p:spPr>
          <a:xfrm>
            <a:off x="565828" y="1205503"/>
            <a:ext cx="7886700" cy="3400352"/>
          </a:xfrm>
        </p:spPr>
        <p:txBody>
          <a:bodyPr vert="horz" lIns="91440" tIns="45720" rIns="91440" bIns="45720" rtlCol="0" anchor="t">
            <a:normAutofit fontScale="92500" lnSpcReduction="10000"/>
          </a:bodyPr>
          <a:lstStyle/>
          <a:p>
            <a:pPr marL="0" indent="0">
              <a:buNone/>
            </a:pPr>
            <a:r>
              <a:rPr lang="en-US">
                <a:latin typeface="Noto Sans"/>
                <a:ea typeface="Noto Sans"/>
                <a:cs typeface="Noto Sans"/>
              </a:rPr>
              <a:t>Building trust is fundamental in peer support relationships. Strategies include:</a:t>
            </a:r>
            <a:endParaRPr lang="en-US"/>
          </a:p>
          <a:p>
            <a:pPr lvl="1">
              <a:buFont typeface="Courier New" panose="020B0604020202020204" pitchFamily="34" charset="0"/>
              <a:buChar char="o"/>
            </a:pPr>
            <a:r>
              <a:rPr lang="en-US" sz="1700">
                <a:latin typeface="Noto Sans"/>
                <a:ea typeface="Noto Sans"/>
                <a:cs typeface="Noto Sans"/>
              </a:rPr>
              <a:t>consistent communication</a:t>
            </a:r>
            <a:endParaRPr lang="en-US" sz="1700"/>
          </a:p>
          <a:p>
            <a:pPr lvl="1">
              <a:buFont typeface="Courier New" panose="020B0604020202020204" pitchFamily="34" charset="0"/>
              <a:buChar char="o"/>
            </a:pPr>
            <a:r>
              <a:rPr lang="en-US" sz="1700">
                <a:latin typeface="Noto Sans"/>
                <a:ea typeface="Noto Sans"/>
                <a:cs typeface="Noto Sans"/>
              </a:rPr>
              <a:t>confidentiality</a:t>
            </a:r>
            <a:endParaRPr lang="en-US" sz="1700"/>
          </a:p>
          <a:p>
            <a:pPr lvl="1">
              <a:buFont typeface="Courier New" panose="020B0604020202020204" pitchFamily="34" charset="0"/>
              <a:buChar char="o"/>
            </a:pPr>
            <a:r>
              <a:rPr lang="en-US" sz="1700">
                <a:latin typeface="Noto Sans"/>
                <a:ea typeface="Noto Sans"/>
                <a:cs typeface="Noto Sans"/>
              </a:rPr>
              <a:t>demonstrating empathy and non-judgment.</a:t>
            </a:r>
            <a:endParaRPr lang="en-US" sz="1700"/>
          </a:p>
          <a:p>
            <a:pPr marL="342900" lvl="1" indent="0">
              <a:buNone/>
            </a:pPr>
            <a:endParaRPr lang="en-US">
              <a:latin typeface="Noto Sans"/>
              <a:ea typeface="Noto Sans"/>
              <a:cs typeface="Noto Sans"/>
            </a:endParaRPr>
          </a:p>
          <a:p>
            <a:pPr marL="342900" indent="-342900">
              <a:buAutoNum type="arabicParenR"/>
            </a:pPr>
            <a:r>
              <a:rPr lang="en-US" sz="1700" u="sng">
                <a:latin typeface="Noto Sans"/>
                <a:ea typeface="Noto Sans"/>
                <a:cs typeface="Noto Sans"/>
              </a:rPr>
              <a:t>Consistent Communication:</a:t>
            </a:r>
            <a:r>
              <a:rPr lang="en-US" sz="1700">
                <a:latin typeface="Noto Sans"/>
                <a:ea typeface="Noto Sans"/>
                <a:cs typeface="Noto Sans"/>
              </a:rPr>
              <a:t> This refers to </a:t>
            </a:r>
            <a:r>
              <a:rPr lang="en-US" sz="1700" b="1">
                <a:latin typeface="Noto Sans"/>
                <a:ea typeface="Noto Sans"/>
                <a:cs typeface="Noto Sans"/>
              </a:rPr>
              <a:t>regularly exchanging information in a reliable and predictable manner</a:t>
            </a:r>
            <a:r>
              <a:rPr lang="en-US" sz="1700">
                <a:latin typeface="Noto Sans"/>
                <a:ea typeface="Noto Sans"/>
                <a:cs typeface="Noto Sans"/>
              </a:rPr>
              <a:t>. In the context of peer support, consistent communication helps build trust and ensures that both parties feel heard and understood. </a:t>
            </a:r>
          </a:p>
          <a:p>
            <a:pPr marL="342900" lvl="1" indent="0">
              <a:buNone/>
            </a:pPr>
            <a:r>
              <a:rPr lang="en-US" sz="1700">
                <a:latin typeface="Noto Sans"/>
                <a:ea typeface="Noto Sans"/>
                <a:cs typeface="Noto Sans"/>
              </a:rPr>
              <a:t>It involves maintaining regular contact and being transparent about thoughts, feelings, and expectations.</a:t>
            </a:r>
            <a:endParaRPr lang="en-US" sz="1700"/>
          </a:p>
          <a:p>
            <a:pPr>
              <a:buAutoNum type="arabicParenR"/>
            </a:pPr>
            <a:endParaRPr lang="en-US">
              <a:latin typeface="Noto Sans"/>
              <a:ea typeface="Noto Sans"/>
              <a:cs typeface="Noto Sans"/>
            </a:endParaRPr>
          </a:p>
          <a:p>
            <a:pPr>
              <a:buAutoNum type="arabicParenR"/>
            </a:pPr>
            <a:endParaRPr lang="en-US"/>
          </a:p>
        </p:txBody>
      </p:sp>
      <p:sp>
        <p:nvSpPr>
          <p:cNvPr id="3" name="Title 2">
            <a:extLst>
              <a:ext uri="{FF2B5EF4-FFF2-40B4-BE49-F238E27FC236}">
                <a16:creationId xmlns:a16="http://schemas.microsoft.com/office/drawing/2014/main" id="{5B5EE8EF-7245-6DDA-56BD-4B0900CB35DB}"/>
              </a:ext>
            </a:extLst>
          </p:cNvPr>
          <p:cNvSpPr>
            <a:spLocks noGrp="1"/>
          </p:cNvSpPr>
          <p:nvPr>
            <p:ph type="title"/>
          </p:nvPr>
        </p:nvSpPr>
        <p:spPr/>
        <p:txBody>
          <a:bodyPr/>
          <a:lstStyle/>
          <a:p>
            <a:r>
              <a:rPr lang="en-US">
                <a:latin typeface="Noto Sans"/>
                <a:ea typeface="Noto Sans"/>
                <a:cs typeface="Noto Sans"/>
              </a:rPr>
              <a:t>The Importance of Building Trust with Your Peers</a:t>
            </a:r>
            <a:endParaRPr lang="en-US"/>
          </a:p>
        </p:txBody>
      </p:sp>
    </p:spTree>
    <p:extLst>
      <p:ext uri="{BB962C8B-B14F-4D97-AF65-F5344CB8AC3E}">
        <p14:creationId xmlns:p14="http://schemas.microsoft.com/office/powerpoint/2010/main" val="12594247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B33AC5-6CE1-1CF6-9314-08BD66441A57}"/>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C078A6C-1045-FDE4-93DF-7ECF94C2664E}"/>
              </a:ext>
            </a:extLst>
          </p:cNvPr>
          <p:cNvSpPr>
            <a:spLocks noGrp="1"/>
          </p:cNvSpPr>
          <p:nvPr>
            <p:ph idx="1"/>
          </p:nvPr>
        </p:nvSpPr>
        <p:spPr>
          <a:xfrm>
            <a:off x="384974" y="1060820"/>
            <a:ext cx="4674726" cy="3487162"/>
          </a:xfrm>
        </p:spPr>
        <p:txBody>
          <a:bodyPr vert="horz" lIns="91440" tIns="45720" rIns="91440" bIns="45720" rtlCol="0" anchor="t">
            <a:normAutofit lnSpcReduction="10000"/>
          </a:bodyPr>
          <a:lstStyle/>
          <a:p>
            <a:pPr marL="0" indent="0">
              <a:buNone/>
            </a:pPr>
            <a:endParaRPr lang="en-US">
              <a:latin typeface="Noto Sans"/>
              <a:ea typeface="Noto Sans"/>
              <a:cs typeface="Noto Sans"/>
            </a:endParaRPr>
          </a:p>
          <a:p>
            <a:pPr marL="0" indent="0">
              <a:buNone/>
            </a:pPr>
            <a:r>
              <a:rPr lang="en-US">
                <a:solidFill>
                  <a:schemeClr val="accent6">
                    <a:lumMod val="60000"/>
                    <a:lumOff val="40000"/>
                  </a:schemeClr>
                </a:solidFill>
                <a:latin typeface="Noto Sans"/>
                <a:ea typeface="Noto Sans"/>
                <a:cs typeface="Noto Sans"/>
              </a:rPr>
              <a:t>2) </a:t>
            </a:r>
            <a:r>
              <a:rPr lang="en-US" u="sng">
                <a:latin typeface="Noto Sans"/>
                <a:ea typeface="Noto Sans"/>
                <a:cs typeface="Noto Sans"/>
              </a:rPr>
              <a:t>Confidentiality:</a:t>
            </a:r>
            <a:r>
              <a:rPr lang="en-US">
                <a:latin typeface="Noto Sans"/>
                <a:ea typeface="Noto Sans"/>
                <a:cs typeface="Noto Sans"/>
              </a:rPr>
              <a:t> Confidentiality in peer support involves </a:t>
            </a:r>
            <a:r>
              <a:rPr lang="en-US" b="1">
                <a:latin typeface="Noto Sans"/>
                <a:ea typeface="Noto Sans"/>
                <a:cs typeface="Noto Sans"/>
              </a:rPr>
              <a:t>respecting the privacy of the individuals involved</a:t>
            </a:r>
            <a:r>
              <a:rPr lang="en-US">
                <a:latin typeface="Noto Sans"/>
                <a:ea typeface="Noto Sans"/>
                <a:cs typeface="Noto Sans"/>
              </a:rPr>
              <a:t> and </a:t>
            </a:r>
            <a:r>
              <a:rPr lang="en-US" b="1">
                <a:latin typeface="Noto Sans"/>
                <a:ea typeface="Noto Sans"/>
                <a:cs typeface="Noto Sans"/>
              </a:rPr>
              <a:t>safeguarding any personal information</a:t>
            </a:r>
            <a:r>
              <a:rPr lang="en-US">
                <a:latin typeface="Noto Sans"/>
                <a:ea typeface="Noto Sans"/>
                <a:cs typeface="Noto Sans"/>
              </a:rPr>
              <a:t> shared during sessions. </a:t>
            </a:r>
            <a:endParaRPr lang="en-US"/>
          </a:p>
          <a:p>
            <a:pPr marL="0" indent="0">
              <a:buNone/>
            </a:pPr>
            <a:r>
              <a:rPr lang="en-US">
                <a:latin typeface="Noto Sans"/>
                <a:ea typeface="Noto Sans"/>
                <a:cs typeface="Noto Sans"/>
              </a:rPr>
              <a:t>It is a crucial aspect that protects sensitive information from being disclosed to unauthorized persons. This practice helps create a safe environment, encouraging open and honest communication.</a:t>
            </a:r>
            <a:endParaRPr lang="en-US"/>
          </a:p>
          <a:p>
            <a:endParaRPr lang="en-US"/>
          </a:p>
        </p:txBody>
      </p:sp>
      <p:sp>
        <p:nvSpPr>
          <p:cNvPr id="3" name="Title 2">
            <a:extLst>
              <a:ext uri="{FF2B5EF4-FFF2-40B4-BE49-F238E27FC236}">
                <a16:creationId xmlns:a16="http://schemas.microsoft.com/office/drawing/2014/main" id="{6D22835C-B126-6C68-17CA-E57E8F05F860}"/>
              </a:ext>
            </a:extLst>
          </p:cNvPr>
          <p:cNvSpPr>
            <a:spLocks noGrp="1"/>
          </p:cNvSpPr>
          <p:nvPr>
            <p:ph type="title"/>
          </p:nvPr>
        </p:nvSpPr>
        <p:spPr/>
        <p:txBody>
          <a:bodyPr>
            <a:normAutofit fontScale="90000"/>
          </a:bodyPr>
          <a:lstStyle/>
          <a:p>
            <a:r>
              <a:rPr lang="en-US">
                <a:latin typeface="Noto Sans"/>
                <a:ea typeface="Noto Sans"/>
                <a:cs typeface="Noto Sans"/>
              </a:rPr>
              <a:t>The Importance of Building Trust with Your Peers (continued)</a:t>
            </a:r>
            <a:endParaRPr lang="en-US"/>
          </a:p>
        </p:txBody>
      </p:sp>
      <p:pic>
        <p:nvPicPr>
          <p:cNvPr id="4" name="Picture 3" descr="Data Confidentiality: How Can Businesses Protect Their Data?">
            <a:extLst>
              <a:ext uri="{FF2B5EF4-FFF2-40B4-BE49-F238E27FC236}">
                <a16:creationId xmlns:a16="http://schemas.microsoft.com/office/drawing/2014/main" id="{89EB2655-9DD4-29C3-E057-919194A9431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53628" y="1683682"/>
            <a:ext cx="3618535" cy="2152312"/>
          </a:xfrm>
          <a:prstGeom prst="rect">
            <a:avLst/>
          </a:prstGeom>
        </p:spPr>
      </p:pic>
    </p:spTree>
    <p:extLst>
      <p:ext uri="{BB962C8B-B14F-4D97-AF65-F5344CB8AC3E}">
        <p14:creationId xmlns:p14="http://schemas.microsoft.com/office/powerpoint/2010/main" val="31016565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AF09DB-2245-3A91-0BC9-AF7EFA01CDC7}"/>
              </a:ext>
            </a:extLst>
          </p:cNvPr>
          <p:cNvSpPr>
            <a:spLocks noGrp="1"/>
          </p:cNvSpPr>
          <p:nvPr>
            <p:ph idx="1"/>
          </p:nvPr>
        </p:nvSpPr>
        <p:spPr>
          <a:xfrm>
            <a:off x="630936" y="1285079"/>
            <a:ext cx="7886700" cy="3494397"/>
          </a:xfrm>
        </p:spPr>
        <p:txBody>
          <a:bodyPr vert="horz" lIns="91440" tIns="45720" rIns="91440" bIns="45720" rtlCol="0" anchor="t">
            <a:normAutofit/>
          </a:bodyPr>
          <a:lstStyle/>
          <a:p>
            <a:pPr marL="0" indent="0">
              <a:buNone/>
            </a:pPr>
            <a:r>
              <a:rPr lang="en-US">
                <a:latin typeface="Noto Sans"/>
                <a:ea typeface="Noto Sans"/>
                <a:cs typeface="Noto Sans"/>
              </a:rPr>
              <a:t>3) </a:t>
            </a:r>
            <a:r>
              <a:rPr lang="en-US" u="sng">
                <a:latin typeface="Noto Sans"/>
                <a:ea typeface="Noto Sans"/>
                <a:cs typeface="Noto Sans"/>
              </a:rPr>
              <a:t>Demonstrating Empathy and Non-Judgmen</a:t>
            </a:r>
            <a:r>
              <a:rPr lang="en-US">
                <a:latin typeface="Noto Sans"/>
                <a:ea typeface="Noto Sans"/>
                <a:cs typeface="Noto Sans"/>
              </a:rPr>
              <a:t>t:</a:t>
            </a:r>
          </a:p>
          <a:p>
            <a:pPr marL="0" indent="0">
              <a:buNone/>
            </a:pPr>
            <a:r>
              <a:rPr lang="en-US" i="1">
                <a:latin typeface="Noto Sans"/>
                <a:ea typeface="Noto Sans"/>
                <a:cs typeface="Noto Sans"/>
              </a:rPr>
              <a:t>Empathy</a:t>
            </a:r>
            <a:r>
              <a:rPr lang="en-US">
                <a:latin typeface="Noto Sans"/>
                <a:ea typeface="Noto Sans"/>
                <a:cs typeface="Noto Sans"/>
              </a:rPr>
              <a:t> refers to the </a:t>
            </a:r>
            <a:r>
              <a:rPr lang="en-US" b="1">
                <a:latin typeface="Noto Sans"/>
                <a:ea typeface="Noto Sans"/>
                <a:cs typeface="Noto Sans"/>
              </a:rPr>
              <a:t>ability to understand</a:t>
            </a:r>
            <a:r>
              <a:rPr lang="en-US">
                <a:latin typeface="Noto Sans"/>
                <a:ea typeface="Noto Sans"/>
                <a:cs typeface="Noto Sans"/>
              </a:rPr>
              <a:t> and share the feelings of another person, </a:t>
            </a:r>
            <a:r>
              <a:rPr lang="en-US" b="1">
                <a:latin typeface="Noto Sans"/>
                <a:ea typeface="Noto Sans"/>
                <a:cs typeface="Noto Sans"/>
              </a:rPr>
              <a:t>putting oneself in another's shoes.</a:t>
            </a:r>
            <a:r>
              <a:rPr lang="en-US">
                <a:latin typeface="Noto Sans"/>
                <a:ea typeface="Noto Sans"/>
                <a:cs typeface="Noto Sans"/>
              </a:rPr>
              <a:t> It involves recognizing others' emotional states, responding with emotional support, and understanding.</a:t>
            </a:r>
          </a:p>
          <a:p>
            <a:pPr marL="0" indent="0">
              <a:buNone/>
            </a:pPr>
            <a:r>
              <a:rPr lang="en-US" i="1">
                <a:latin typeface="Noto Sans"/>
                <a:ea typeface="Noto Sans"/>
                <a:cs typeface="Noto Sans"/>
              </a:rPr>
              <a:t>Non-Judgment </a:t>
            </a:r>
            <a:r>
              <a:rPr lang="en-US">
                <a:latin typeface="Noto Sans"/>
                <a:ea typeface="Noto Sans"/>
                <a:cs typeface="Noto Sans"/>
              </a:rPr>
              <a:t>entails </a:t>
            </a:r>
            <a:r>
              <a:rPr lang="en-US" b="1">
                <a:latin typeface="Noto Sans"/>
                <a:ea typeface="Noto Sans"/>
                <a:cs typeface="Noto Sans"/>
              </a:rPr>
              <a:t>interacting with others without forming critical opinions or conclusions</a:t>
            </a:r>
            <a:r>
              <a:rPr lang="en-US">
                <a:latin typeface="Noto Sans"/>
                <a:ea typeface="Noto Sans"/>
                <a:cs typeface="Noto Sans"/>
              </a:rPr>
              <a:t> about their behaviors or experiences. It emphasizes accepting individuals as they are, without evaluation or criticism, which is vital in fostering a supportive and inclusive peer relationship.</a:t>
            </a:r>
          </a:p>
          <a:p>
            <a:pPr marL="0" indent="0">
              <a:buNone/>
            </a:pPr>
            <a:endParaRPr lang="en-US">
              <a:latin typeface="Noto Sans"/>
              <a:ea typeface="Noto Sans"/>
              <a:cs typeface="Noto Sans"/>
            </a:endParaRPr>
          </a:p>
          <a:p>
            <a:pPr marL="0" indent="0">
              <a:buNone/>
            </a:pPr>
            <a:endParaRPr lang="en-US"/>
          </a:p>
        </p:txBody>
      </p:sp>
      <p:sp>
        <p:nvSpPr>
          <p:cNvPr id="5" name="Title 2">
            <a:extLst>
              <a:ext uri="{FF2B5EF4-FFF2-40B4-BE49-F238E27FC236}">
                <a16:creationId xmlns:a16="http://schemas.microsoft.com/office/drawing/2014/main" id="{334B4998-5AD9-F4BE-6FD8-293D757C0DE8}"/>
              </a:ext>
            </a:extLst>
          </p:cNvPr>
          <p:cNvSpPr txBox="1">
            <a:spLocks/>
          </p:cNvSpPr>
          <p:nvPr/>
        </p:nvSpPr>
        <p:spPr>
          <a:xfrm>
            <a:off x="629132" y="176702"/>
            <a:ext cx="7886700" cy="625712"/>
          </a:xfrm>
          <a:prstGeom prst="rect">
            <a:avLst/>
          </a:prstGeom>
        </p:spPr>
        <p:txBody>
          <a:bodyPr vert="horz" lIns="91440" tIns="45720" rIns="91440" bIns="45720" rtlCol="0" anchor="ctr">
            <a:normAutofit fontScale="90000" lnSpcReduction="20000"/>
          </a:bodyPr>
          <a:lst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latin typeface="Noto Sans"/>
                <a:ea typeface="Noto Sans"/>
                <a:cs typeface="Noto Sans"/>
              </a:rPr>
              <a:t>The Importance of Building Trust with Your Peers (continued)</a:t>
            </a:r>
            <a:endParaRPr lang="en-US"/>
          </a:p>
        </p:txBody>
      </p:sp>
    </p:spTree>
    <p:extLst>
      <p:ext uri="{BB962C8B-B14F-4D97-AF65-F5344CB8AC3E}">
        <p14:creationId xmlns:p14="http://schemas.microsoft.com/office/powerpoint/2010/main" val="5949173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A091D6-1F08-13B5-57D2-BA5BD54F7AB3}"/>
              </a:ext>
            </a:extLst>
          </p:cNvPr>
          <p:cNvSpPr>
            <a:spLocks noGrp="1"/>
          </p:cNvSpPr>
          <p:nvPr>
            <p:ph idx="1"/>
          </p:nvPr>
        </p:nvSpPr>
        <p:spPr>
          <a:xfrm>
            <a:off x="630936" y="1179133"/>
            <a:ext cx="7886700" cy="3669768"/>
          </a:xfrm>
        </p:spPr>
        <p:txBody>
          <a:bodyPr vert="horz" lIns="91440" tIns="45720" rIns="91440" bIns="45720" rtlCol="0" anchor="t">
            <a:normAutofit/>
          </a:bodyPr>
          <a:lstStyle/>
          <a:p>
            <a:r>
              <a:rPr lang="en-US" sz="1400" dirty="0">
                <a:latin typeface="Noto Sans"/>
                <a:ea typeface="Noto Sans"/>
                <a:cs typeface="Noto Sans"/>
              </a:rPr>
              <a:t>In groups of two, one of you will  take on the role of the "peer in crisis," and the other will act as the "support person."</a:t>
            </a:r>
            <a:endParaRPr lang="en-US" sz="1400"/>
          </a:p>
          <a:p>
            <a:r>
              <a:rPr lang="en-US" sz="1400" dirty="0">
                <a:latin typeface="Noto Sans"/>
                <a:ea typeface="Noto Sans"/>
                <a:cs typeface="Noto Sans"/>
              </a:rPr>
              <a:t>Draw a scenario card. The "peer in crisis" acts out the scenario, expressing their distress. The "support person" practices building trust using the following techniques: </a:t>
            </a:r>
            <a:endParaRPr lang="en-US" sz="1400" dirty="0"/>
          </a:p>
          <a:p>
            <a:pPr lvl="1">
              <a:buFont typeface="Courier New" panose="020B0604020202020204" pitchFamily="34" charset="0"/>
              <a:buChar char="o"/>
            </a:pPr>
            <a:r>
              <a:rPr lang="en-US" sz="1000" b="1" dirty="0">
                <a:latin typeface="Noto Sans"/>
                <a:ea typeface="Noto Sans"/>
                <a:cs typeface="Noto Sans"/>
              </a:rPr>
              <a:t>Active Listening:</a:t>
            </a:r>
            <a:r>
              <a:rPr lang="en-US" sz="1000" dirty="0">
                <a:latin typeface="Noto Sans"/>
                <a:ea typeface="Noto Sans"/>
                <a:cs typeface="Noto Sans"/>
              </a:rPr>
              <a:t> Paying full attention, maintaining eye contact (if culturally appropriate), and using verbal and non-verbal cues to show they are listening.</a:t>
            </a:r>
            <a:endParaRPr lang="en-US" sz="1000"/>
          </a:p>
          <a:p>
            <a:pPr lvl="1">
              <a:buFont typeface="Courier New" panose="020B0604020202020204" pitchFamily="34" charset="0"/>
              <a:buChar char="o"/>
            </a:pPr>
            <a:r>
              <a:rPr lang="en-US" sz="1000" b="1" dirty="0">
                <a:latin typeface="Noto Sans"/>
                <a:ea typeface="Noto Sans"/>
                <a:cs typeface="Noto Sans"/>
              </a:rPr>
              <a:t>Empathetic Responses:</a:t>
            </a:r>
            <a:r>
              <a:rPr lang="en-US" sz="1000" dirty="0">
                <a:latin typeface="Noto Sans"/>
                <a:ea typeface="Noto Sans"/>
                <a:cs typeface="Noto Sans"/>
              </a:rPr>
              <a:t> Acknowledging the peer's feelings and validating their experience. ("That sounds really difficult," "I can see you're going through a lot.")</a:t>
            </a:r>
            <a:endParaRPr lang="en-US" sz="1000"/>
          </a:p>
          <a:p>
            <a:pPr lvl="1">
              <a:buFont typeface="Courier New" panose="020B0604020202020204" pitchFamily="34" charset="0"/>
              <a:buChar char="o"/>
            </a:pPr>
            <a:r>
              <a:rPr lang="en-US" sz="1000" b="1" dirty="0">
                <a:latin typeface="Noto Sans"/>
                <a:ea typeface="Noto Sans"/>
                <a:cs typeface="Noto Sans"/>
              </a:rPr>
              <a:t>Creating a Safe Space:</a:t>
            </a:r>
            <a:r>
              <a:rPr lang="en-US" sz="1000" dirty="0">
                <a:latin typeface="Noto Sans"/>
                <a:ea typeface="Noto Sans"/>
                <a:cs typeface="Noto Sans"/>
              </a:rPr>
              <a:t> Speaking in a calm and reassuring tone, offering a quiet space, and avoiding judgment or criticism.</a:t>
            </a:r>
            <a:endParaRPr lang="en-US" sz="1000"/>
          </a:p>
          <a:p>
            <a:pPr lvl="1">
              <a:buFont typeface="Courier New" panose="020B0604020202020204" pitchFamily="34" charset="0"/>
              <a:buChar char="o"/>
            </a:pPr>
            <a:r>
              <a:rPr lang="en-US" sz="1000" b="1" dirty="0">
                <a:latin typeface="Noto Sans"/>
                <a:ea typeface="Noto Sans"/>
                <a:cs typeface="Noto Sans"/>
              </a:rPr>
              <a:t>Offering Support, Not Solutions:</a:t>
            </a:r>
            <a:r>
              <a:rPr lang="en-US" sz="1000" dirty="0">
                <a:latin typeface="Noto Sans"/>
                <a:ea typeface="Noto Sans"/>
                <a:cs typeface="Noto Sans"/>
              </a:rPr>
              <a:t> Focusing on listening and validating, rather than trying to fix the problem. ("I'm here for you," "How can I support you right now?")</a:t>
            </a:r>
            <a:endParaRPr lang="en-US" sz="1000"/>
          </a:p>
          <a:p>
            <a:pPr lvl="1">
              <a:buFont typeface="Courier New" panose="020B0604020202020204" pitchFamily="34" charset="0"/>
              <a:buChar char="o"/>
            </a:pPr>
            <a:r>
              <a:rPr lang="en-US" sz="1000" b="1" dirty="0">
                <a:latin typeface="Noto Sans"/>
                <a:ea typeface="Noto Sans"/>
                <a:cs typeface="Noto Sans"/>
              </a:rPr>
              <a:t>Using "I" Statements:</a:t>
            </a:r>
            <a:r>
              <a:rPr lang="en-US" sz="1000" dirty="0">
                <a:latin typeface="Noto Sans"/>
                <a:ea typeface="Noto Sans"/>
                <a:cs typeface="Noto Sans"/>
              </a:rPr>
              <a:t> To avoid sounding accusatory or judgmental.</a:t>
            </a:r>
          </a:p>
          <a:p>
            <a:r>
              <a:rPr lang="en-US" sz="1400" dirty="0">
                <a:latin typeface="Noto Sans"/>
                <a:ea typeface="Noto Sans"/>
                <a:cs typeface="Noto Sans"/>
              </a:rPr>
              <a:t>The support person should avoid phrases like "calm down" or "it will be ok."</a:t>
            </a:r>
          </a:p>
          <a:p>
            <a:endParaRPr lang="en-US" sz="2000"/>
          </a:p>
        </p:txBody>
      </p:sp>
      <p:sp>
        <p:nvSpPr>
          <p:cNvPr id="3" name="Title 2">
            <a:extLst>
              <a:ext uri="{FF2B5EF4-FFF2-40B4-BE49-F238E27FC236}">
                <a16:creationId xmlns:a16="http://schemas.microsoft.com/office/drawing/2014/main" id="{6161647E-5D50-2CA5-FED0-F67E38665F5F}"/>
              </a:ext>
            </a:extLst>
          </p:cNvPr>
          <p:cNvSpPr>
            <a:spLocks noGrp="1"/>
          </p:cNvSpPr>
          <p:nvPr>
            <p:ph type="title"/>
          </p:nvPr>
        </p:nvSpPr>
        <p:spPr/>
        <p:txBody>
          <a:bodyPr/>
          <a:lstStyle/>
          <a:p>
            <a:r>
              <a:rPr lang="en-US" dirty="0">
                <a:latin typeface="Noto Sans"/>
                <a:ea typeface="Noto Sans"/>
                <a:cs typeface="Noto Sans"/>
              </a:rPr>
              <a:t>Activity: Building Trust with Your Peers</a:t>
            </a:r>
            <a:endParaRPr lang="en-US" dirty="0"/>
          </a:p>
        </p:txBody>
      </p:sp>
    </p:spTree>
    <p:extLst>
      <p:ext uri="{BB962C8B-B14F-4D97-AF65-F5344CB8AC3E}">
        <p14:creationId xmlns:p14="http://schemas.microsoft.com/office/powerpoint/2010/main" val="29471273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17E8-5DFE-2C87-09BD-E84E32FC75F2}"/>
              </a:ext>
            </a:extLst>
          </p:cNvPr>
          <p:cNvSpPr>
            <a:spLocks noGrp="1"/>
          </p:cNvSpPr>
          <p:nvPr>
            <p:ph type="title"/>
          </p:nvPr>
        </p:nvSpPr>
        <p:spPr/>
        <p:txBody>
          <a:bodyPr/>
          <a:lstStyle/>
          <a:p>
            <a:r>
              <a:rPr lang="en-US">
                <a:latin typeface="Noto Sans"/>
                <a:ea typeface="Noto Sans"/>
                <a:cs typeface="Noto Sans"/>
              </a:rPr>
              <a:t>Brain (&amp; Bathroom) Break</a:t>
            </a:r>
            <a:endParaRPr lang="en-US"/>
          </a:p>
        </p:txBody>
      </p:sp>
      <p:sp>
        <p:nvSpPr>
          <p:cNvPr id="3" name="Text Placeholder 2">
            <a:extLst>
              <a:ext uri="{FF2B5EF4-FFF2-40B4-BE49-F238E27FC236}">
                <a16:creationId xmlns:a16="http://schemas.microsoft.com/office/drawing/2014/main" id="{3EA7EAED-6576-9085-B304-14095CF99CAD}"/>
              </a:ext>
            </a:extLst>
          </p:cNvPr>
          <p:cNvSpPr>
            <a:spLocks noGrp="1"/>
          </p:cNvSpPr>
          <p:nvPr>
            <p:ph type="body" idx="1"/>
          </p:nvPr>
        </p:nvSpPr>
        <p:spPr/>
        <p:txBody>
          <a:bodyPr vert="horz" lIns="91440" tIns="45720" rIns="91440" bIns="45720" rtlCol="0" anchor="t">
            <a:normAutofit/>
          </a:bodyPr>
          <a:lstStyle/>
          <a:p>
            <a:r>
              <a:rPr lang="en-US">
                <a:latin typeface="Noto Sans"/>
                <a:ea typeface="Noto Sans"/>
                <a:cs typeface="Noto Sans"/>
              </a:rPr>
              <a:t>Let's reconvene in 5 minutes.</a:t>
            </a:r>
            <a:endParaRPr lang="en-US"/>
          </a:p>
        </p:txBody>
      </p:sp>
    </p:spTree>
    <p:extLst>
      <p:ext uri="{BB962C8B-B14F-4D97-AF65-F5344CB8AC3E}">
        <p14:creationId xmlns:p14="http://schemas.microsoft.com/office/powerpoint/2010/main" val="9626476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04F119-253D-FFD3-E4A6-DED1BC90F344}"/>
              </a:ext>
            </a:extLst>
          </p:cNvPr>
          <p:cNvSpPr>
            <a:spLocks noGrp="1"/>
          </p:cNvSpPr>
          <p:nvPr>
            <p:ph idx="1"/>
          </p:nvPr>
        </p:nvSpPr>
        <p:spPr/>
        <p:txBody>
          <a:bodyPr vert="horz" lIns="91440" tIns="45720" rIns="91440" bIns="45720" rtlCol="0" anchor="t">
            <a:normAutofit/>
          </a:bodyPr>
          <a:lstStyle/>
          <a:p>
            <a:r>
              <a:rPr lang="en-US" b="1" i="1" dirty="0">
                <a:latin typeface="Noto Sans"/>
                <a:ea typeface="Noto Sans"/>
                <a:cs typeface="Noto Sans"/>
              </a:rPr>
              <a:t>Case study:</a:t>
            </a:r>
            <a:r>
              <a:rPr lang="en-US" i="1" dirty="0">
                <a:latin typeface="Noto Sans"/>
                <a:ea typeface="Noto Sans"/>
                <a:cs typeface="Noto Sans"/>
              </a:rPr>
              <a:t> </a:t>
            </a:r>
            <a:r>
              <a:rPr lang="en-US" dirty="0">
                <a:latin typeface="Noto Sans"/>
                <a:ea typeface="Noto Sans"/>
                <a:cs typeface="Noto Sans"/>
              </a:rPr>
              <a:t>A deep dive into a specific subject like a program, person, or community group, observed in its natural setting. It’s especially effective for understanding complex, operational details of interventions.</a:t>
            </a:r>
          </a:p>
          <a:p>
            <a:endParaRPr lang="en-US"/>
          </a:p>
          <a:p>
            <a:r>
              <a:rPr lang="en-US" b="1" i="1" dirty="0">
                <a:latin typeface="Noto Sans"/>
                <a:ea typeface="Noto Sans"/>
                <a:cs typeface="Noto Sans"/>
              </a:rPr>
              <a:t>Case study analysis:</a:t>
            </a:r>
            <a:r>
              <a:rPr lang="en-US" b="1" dirty="0">
                <a:latin typeface="Noto Sans"/>
                <a:ea typeface="Noto Sans"/>
                <a:cs typeface="Noto Sans"/>
              </a:rPr>
              <a:t> </a:t>
            </a:r>
            <a:r>
              <a:rPr lang="en-US" dirty="0">
                <a:latin typeface="Noto Sans"/>
                <a:ea typeface="Noto Sans"/>
                <a:cs typeface="Noto Sans"/>
              </a:rPr>
              <a:t>A method that systematically evaluates case study information to uncover patterns, determine outcomes, and draw actionable insights. Most valuable for understanding the dynamic at play in real-life scenarios. </a:t>
            </a:r>
          </a:p>
          <a:p>
            <a:endParaRPr lang="en-US"/>
          </a:p>
        </p:txBody>
      </p:sp>
      <p:sp>
        <p:nvSpPr>
          <p:cNvPr id="3" name="Title 2">
            <a:extLst>
              <a:ext uri="{FF2B5EF4-FFF2-40B4-BE49-F238E27FC236}">
                <a16:creationId xmlns:a16="http://schemas.microsoft.com/office/drawing/2014/main" id="{BC46098B-DF6D-D47B-AD4E-D011EF460FAF}"/>
              </a:ext>
            </a:extLst>
          </p:cNvPr>
          <p:cNvSpPr>
            <a:spLocks noGrp="1"/>
          </p:cNvSpPr>
          <p:nvPr>
            <p:ph type="title"/>
          </p:nvPr>
        </p:nvSpPr>
        <p:spPr/>
        <p:txBody>
          <a:bodyPr/>
          <a:lstStyle/>
          <a:p>
            <a:r>
              <a:rPr lang="en-US">
                <a:latin typeface="Noto Sans"/>
                <a:ea typeface="Noto Sans"/>
                <a:cs typeface="Noto Sans"/>
              </a:rPr>
              <a:t>Case Study Analysis</a:t>
            </a:r>
            <a:endParaRPr lang="en-US"/>
          </a:p>
        </p:txBody>
      </p:sp>
    </p:spTree>
    <p:extLst>
      <p:ext uri="{BB962C8B-B14F-4D97-AF65-F5344CB8AC3E}">
        <p14:creationId xmlns:p14="http://schemas.microsoft.com/office/powerpoint/2010/main" val="33624010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3D3B19-D1EA-FBD1-3EDD-9D5A11257AF6}"/>
              </a:ext>
            </a:extLst>
          </p:cNvPr>
          <p:cNvSpPr>
            <a:spLocks noGrp="1"/>
          </p:cNvSpPr>
          <p:nvPr>
            <p:ph idx="1"/>
          </p:nvPr>
        </p:nvSpPr>
        <p:spPr/>
        <p:txBody>
          <a:bodyPr vert="horz" lIns="91440" tIns="45720" rIns="91440" bIns="45720" rtlCol="0" anchor="t">
            <a:normAutofit/>
          </a:bodyPr>
          <a:lstStyle/>
          <a:p>
            <a:r>
              <a:rPr lang="en-US" i="1">
                <a:latin typeface="Noto Sans"/>
                <a:ea typeface="Noto Sans"/>
                <a:cs typeface="Noto Sans"/>
              </a:rPr>
              <a:t>Application in Peer Support Programs:</a:t>
            </a:r>
            <a:r>
              <a:rPr lang="en-US">
                <a:latin typeface="Noto Sans"/>
                <a:ea typeface="Noto Sans"/>
                <a:cs typeface="Noto Sans"/>
              </a:rPr>
              <a:t> In peer support settings, case study analysis looks at program execution across different environments, identifies issues/ challenges, and evaluates success in achieving supportive outcomes. </a:t>
            </a:r>
          </a:p>
          <a:p>
            <a:endParaRPr lang="en-US"/>
          </a:p>
          <a:p>
            <a:r>
              <a:rPr lang="en-US" u="sng">
                <a:latin typeface="Noto Sans"/>
                <a:ea typeface="Noto Sans"/>
                <a:cs typeface="Noto Sans"/>
              </a:rPr>
              <a:t>Examples:</a:t>
            </a:r>
            <a:r>
              <a:rPr lang="en-US">
                <a:latin typeface="Noto Sans"/>
                <a:ea typeface="Noto Sans"/>
                <a:cs typeface="Noto Sans"/>
              </a:rPr>
              <a:t> A peer support initiative in a high school designed to curb/stop bullying. Researchers would track the program’s setup, gather feedback from students, and compare bullying rates before and after the implementation of the initiative.</a:t>
            </a:r>
          </a:p>
          <a:p>
            <a:endParaRPr lang="en-US"/>
          </a:p>
        </p:txBody>
      </p:sp>
      <p:sp>
        <p:nvSpPr>
          <p:cNvPr id="3" name="Title 2">
            <a:extLst>
              <a:ext uri="{FF2B5EF4-FFF2-40B4-BE49-F238E27FC236}">
                <a16:creationId xmlns:a16="http://schemas.microsoft.com/office/drawing/2014/main" id="{548D8B5E-3D9F-4953-AC73-B9A6666E31E5}"/>
              </a:ext>
            </a:extLst>
          </p:cNvPr>
          <p:cNvSpPr>
            <a:spLocks noGrp="1"/>
          </p:cNvSpPr>
          <p:nvPr>
            <p:ph type="title"/>
          </p:nvPr>
        </p:nvSpPr>
        <p:spPr/>
        <p:txBody>
          <a:bodyPr/>
          <a:lstStyle/>
          <a:p>
            <a:r>
              <a:rPr lang="en-US">
                <a:latin typeface="Noto Sans"/>
                <a:ea typeface="Noto Sans"/>
                <a:cs typeface="Noto Sans"/>
              </a:rPr>
              <a:t>Case Study Analysis (Continued)</a:t>
            </a:r>
          </a:p>
        </p:txBody>
      </p:sp>
    </p:spTree>
    <p:extLst>
      <p:ext uri="{BB962C8B-B14F-4D97-AF65-F5344CB8AC3E}">
        <p14:creationId xmlns:p14="http://schemas.microsoft.com/office/powerpoint/2010/main" val="38594625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10FC3-42DA-B0AF-D000-107E088CBDC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6AB7F7-B27B-BD7A-0E8C-A9A66D08D9C8}"/>
              </a:ext>
            </a:extLst>
          </p:cNvPr>
          <p:cNvSpPr>
            <a:spLocks noGrp="1"/>
          </p:cNvSpPr>
          <p:nvPr>
            <p:ph idx="1"/>
          </p:nvPr>
        </p:nvSpPr>
        <p:spPr>
          <a:xfrm>
            <a:off x="630936" y="1082523"/>
            <a:ext cx="7886700" cy="3863338"/>
          </a:xfrm>
        </p:spPr>
        <p:txBody>
          <a:bodyPr vert="horz" lIns="91440" tIns="45720" rIns="91440" bIns="45720" rtlCol="0" anchor="t">
            <a:normAutofit fontScale="92500" lnSpcReduction="10000"/>
          </a:bodyPr>
          <a:lstStyle/>
          <a:p>
            <a:r>
              <a:rPr lang="en-US" sz="1900" dirty="0">
                <a:latin typeface="Noto Sans"/>
                <a:ea typeface="Noto Sans"/>
                <a:cs typeface="Noto Sans"/>
              </a:rPr>
              <a:t>With a partner, read the examples of successful peer support programs or interventions below. Analyze the strategies used and discuss how they could apply those principles in their own context.</a:t>
            </a:r>
            <a:endParaRPr lang="en-US" i="1" u="sng">
              <a:latin typeface="Noto Sans"/>
              <a:ea typeface="Noto Sans"/>
              <a:cs typeface="Noto Sans"/>
            </a:endParaRPr>
          </a:p>
          <a:p>
            <a:pPr marL="0" indent="0">
              <a:buNone/>
            </a:pPr>
            <a:endParaRPr lang="en-US" sz="1000" dirty="0">
              <a:latin typeface="Noto Sans"/>
              <a:ea typeface="Noto Sans"/>
              <a:cs typeface="Noto Sans"/>
            </a:endParaRPr>
          </a:p>
          <a:p>
            <a:pPr lvl="1">
              <a:buFont typeface="Courier New" panose="020B0604020202020204" pitchFamily="34" charset="0"/>
              <a:buChar char="o"/>
            </a:pPr>
            <a:r>
              <a:rPr lang="en-US" i="1" u="sng" dirty="0">
                <a:latin typeface="Noto Sans"/>
                <a:ea typeface="Noto Sans"/>
                <a:cs typeface="Noto Sans"/>
              </a:rPr>
              <a:t>Hope Academy High School</a:t>
            </a:r>
            <a:r>
              <a:rPr lang="en-US" i="1" dirty="0">
                <a:latin typeface="Noto Sans"/>
                <a:ea typeface="Noto Sans"/>
                <a:cs typeface="Noto Sans"/>
              </a:rPr>
              <a:t>: </a:t>
            </a:r>
            <a:r>
              <a:rPr lang="en-US" dirty="0">
                <a:latin typeface="Noto Sans"/>
                <a:ea typeface="Noto Sans"/>
                <a:cs typeface="Noto Sans"/>
              </a:rPr>
              <a:t>Hope Academy High School delivers a standard academic curriculum within a framework of substance use recovery, placing a strong emphasis on peer support. This model demonstrates how students can receive a quality education while simultaneously developing essential life skills for navigating recovery during their formative years.</a:t>
            </a:r>
            <a:endParaRPr lang="en-US"/>
          </a:p>
          <a:p>
            <a:pPr marL="342900" lvl="1" indent="0">
              <a:buFont typeface="Arial" panose="020B0604020202020204" pitchFamily="34" charset="0"/>
              <a:buNone/>
            </a:pPr>
            <a:endParaRPr lang="en-US" sz="900" dirty="0"/>
          </a:p>
          <a:p>
            <a:pPr lvl="1">
              <a:buFont typeface="Courier New" panose="020B0604020202020204" pitchFamily="34" charset="0"/>
              <a:buChar char="o"/>
            </a:pPr>
            <a:r>
              <a:rPr lang="en-US" i="1" u="sng" dirty="0">
                <a:latin typeface="Noto Sans"/>
                <a:ea typeface="Noto Sans"/>
                <a:cs typeface="Noto Sans"/>
              </a:rPr>
              <a:t>My Future Is Epic</a:t>
            </a:r>
            <a:r>
              <a:rPr lang="en-US" u="sng" dirty="0">
                <a:latin typeface="Noto Sans"/>
                <a:ea typeface="Noto Sans"/>
                <a:cs typeface="Noto Sans"/>
              </a:rPr>
              <a:t>: </a:t>
            </a:r>
            <a:r>
              <a:rPr lang="en-US" dirty="0">
                <a:latin typeface="Noto Sans"/>
                <a:ea typeface="Noto Sans"/>
                <a:cs typeface="Noto Sans"/>
              </a:rPr>
              <a:t>Utilizing a strengths-based, peer-led model, My Future is EPIC equips teens with substance use disorders with practical skills in goal-setting, life-planning, and self-advocacy. The program's focus on life planning is essential, providing teens with a structured approach to identifying and achieving attainable goals. This component is crucial for young people navigating recovery, who often need support in conceptualizing their future paths.</a:t>
            </a:r>
          </a:p>
          <a:p>
            <a:endParaRPr lang="en-US"/>
          </a:p>
        </p:txBody>
      </p:sp>
      <p:sp>
        <p:nvSpPr>
          <p:cNvPr id="3" name="Title 2">
            <a:extLst>
              <a:ext uri="{FF2B5EF4-FFF2-40B4-BE49-F238E27FC236}">
                <a16:creationId xmlns:a16="http://schemas.microsoft.com/office/drawing/2014/main" id="{17ECE09B-8273-E99B-3836-1C02D0A785E3}"/>
              </a:ext>
            </a:extLst>
          </p:cNvPr>
          <p:cNvSpPr>
            <a:spLocks noGrp="1"/>
          </p:cNvSpPr>
          <p:nvPr>
            <p:ph type="title"/>
          </p:nvPr>
        </p:nvSpPr>
        <p:spPr/>
        <p:txBody>
          <a:bodyPr/>
          <a:lstStyle/>
          <a:p>
            <a:r>
              <a:rPr lang="en-US">
                <a:latin typeface="Noto Sans"/>
                <a:ea typeface="Noto Sans"/>
                <a:cs typeface="Noto Sans"/>
              </a:rPr>
              <a:t>Case Study Examples &amp; Activity</a:t>
            </a:r>
          </a:p>
        </p:txBody>
      </p:sp>
    </p:spTree>
    <p:extLst>
      <p:ext uri="{BB962C8B-B14F-4D97-AF65-F5344CB8AC3E}">
        <p14:creationId xmlns:p14="http://schemas.microsoft.com/office/powerpoint/2010/main" val="2043363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249680" y="944880"/>
            <a:ext cx="6644640" cy="3159760"/>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400"/>
              <a:t>NIWL Registered Apprenticeships are supported by the Employment Training Administration of the U.S. Department of Labor as part of an ABA2 grant award totaling $8 million with 0% financed from non-governmental sources.</a:t>
            </a:r>
          </a:p>
          <a:p>
            <a:endParaRPr lang="en-US" sz="1400"/>
          </a:p>
          <a:p>
            <a:pPr algn="ctr"/>
            <a:r>
              <a:rPr lang="en-US" sz="140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D086332-C5E3-DC88-F21A-E4C699BB146A}"/>
              </a:ext>
            </a:extLst>
          </p:cNvPr>
          <p:cNvSpPr>
            <a:spLocks noGrp="1"/>
          </p:cNvSpPr>
          <p:nvPr>
            <p:ph idx="1"/>
          </p:nvPr>
        </p:nvSpPr>
        <p:spPr/>
        <p:txBody>
          <a:bodyPr vert="horz" lIns="91440" tIns="45720" rIns="91440" bIns="45720" rtlCol="0" anchor="t">
            <a:normAutofit/>
          </a:bodyPr>
          <a:lstStyle/>
          <a:p>
            <a:r>
              <a:rPr lang="en-US" i="1" dirty="0">
                <a:latin typeface="Noto Sans"/>
                <a:ea typeface="Noto Sans"/>
                <a:cs typeface="Noto Sans"/>
              </a:rPr>
              <a:t>Peer Support Action Plan:</a:t>
            </a:r>
            <a:r>
              <a:rPr lang="en-US" dirty="0">
                <a:latin typeface="Noto Sans"/>
                <a:ea typeface="Noto Sans"/>
                <a:cs typeface="Noto Sans"/>
              </a:rPr>
              <a:t> A strategic document developed by organizations or communities that outlines how they will implement and sustain peer support initiatives. This plan includes identifying specific needs, setting achievable goals, detailing strategies for meeting these goals, and methods for evaluating success.</a:t>
            </a:r>
          </a:p>
          <a:p>
            <a:pPr marL="0" indent="0">
              <a:buNone/>
            </a:pPr>
            <a:endParaRPr lang="en-US" dirty="0">
              <a:latin typeface="Noto Sans"/>
              <a:ea typeface="Noto Sans"/>
              <a:cs typeface="Noto Sans"/>
            </a:endParaRPr>
          </a:p>
          <a:p>
            <a:r>
              <a:rPr lang="en-US" dirty="0">
                <a:latin typeface="Noto Sans"/>
                <a:ea typeface="Noto Sans"/>
                <a:cs typeface="Noto Sans"/>
              </a:rPr>
              <a:t>The action plan serves as a roadmap for organizations to follow, ensuring that all aspects of the peer support program are considered and addressed, from training peer supporters to monitoring and evaluating the program's effectiveness.</a:t>
            </a:r>
          </a:p>
          <a:p>
            <a:pPr marL="0" indent="0">
              <a:buNone/>
            </a:pPr>
            <a:endParaRPr lang="en-US"/>
          </a:p>
          <a:p>
            <a:endParaRPr lang="en-US"/>
          </a:p>
        </p:txBody>
      </p:sp>
      <p:sp>
        <p:nvSpPr>
          <p:cNvPr id="3" name="Title 2">
            <a:extLst>
              <a:ext uri="{FF2B5EF4-FFF2-40B4-BE49-F238E27FC236}">
                <a16:creationId xmlns:a16="http://schemas.microsoft.com/office/drawing/2014/main" id="{86866BB8-69DE-FEC0-42AF-01675AFA5582}"/>
              </a:ext>
            </a:extLst>
          </p:cNvPr>
          <p:cNvSpPr>
            <a:spLocks noGrp="1"/>
          </p:cNvSpPr>
          <p:nvPr>
            <p:ph type="title"/>
          </p:nvPr>
        </p:nvSpPr>
        <p:spPr/>
        <p:txBody>
          <a:bodyPr/>
          <a:lstStyle/>
          <a:p>
            <a:r>
              <a:rPr lang="en-US">
                <a:latin typeface="Noto Sans"/>
                <a:ea typeface="Noto Sans"/>
                <a:cs typeface="Noto Sans"/>
              </a:rPr>
              <a:t>Peer Support Action Plan</a:t>
            </a:r>
            <a:endParaRPr lang="en-US"/>
          </a:p>
        </p:txBody>
      </p:sp>
    </p:spTree>
    <p:extLst>
      <p:ext uri="{BB962C8B-B14F-4D97-AF65-F5344CB8AC3E}">
        <p14:creationId xmlns:p14="http://schemas.microsoft.com/office/powerpoint/2010/main" val="8153571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he Impact of Peer-to-Peer Support on Campus Health - TimelyCare">
            <a:extLst>
              <a:ext uri="{FF2B5EF4-FFF2-40B4-BE49-F238E27FC236}">
                <a16:creationId xmlns:a16="http://schemas.microsoft.com/office/drawing/2014/main" id="{2F1EF989-060A-0716-08EA-B7FE6BF094E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752892" y="1"/>
            <a:ext cx="4391108" cy="51434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noFill/>
        </p:spPr>
      </p:pic>
      <p:sp>
        <p:nvSpPr>
          <p:cNvPr id="3" name="Title 2">
            <a:extLst>
              <a:ext uri="{FF2B5EF4-FFF2-40B4-BE49-F238E27FC236}">
                <a16:creationId xmlns:a16="http://schemas.microsoft.com/office/drawing/2014/main" id="{C3F61A34-7EAD-E31A-4045-B380A5C9F16C}"/>
              </a:ext>
            </a:extLst>
          </p:cNvPr>
          <p:cNvSpPr>
            <a:spLocks noGrp="1"/>
          </p:cNvSpPr>
          <p:nvPr>
            <p:ph type="title"/>
          </p:nvPr>
        </p:nvSpPr>
        <p:spPr>
          <a:xfrm>
            <a:off x="628650" y="197922"/>
            <a:ext cx="3977640" cy="625712"/>
          </a:xfrm>
        </p:spPr>
        <p:txBody>
          <a:bodyPr anchor="ctr">
            <a:normAutofit/>
          </a:bodyPr>
          <a:lstStyle/>
          <a:p>
            <a:r>
              <a:rPr lang="en-US" sz="1900"/>
              <a:t>Peer Support Action Plan (continued)</a:t>
            </a:r>
          </a:p>
        </p:txBody>
      </p:sp>
      <p:sp>
        <p:nvSpPr>
          <p:cNvPr id="2" name="Content Placeholder 1">
            <a:extLst>
              <a:ext uri="{FF2B5EF4-FFF2-40B4-BE49-F238E27FC236}">
                <a16:creationId xmlns:a16="http://schemas.microsoft.com/office/drawing/2014/main" id="{AC5B0C63-0A72-7E7F-9EA0-D2AE5B3420E1}"/>
              </a:ext>
            </a:extLst>
          </p:cNvPr>
          <p:cNvSpPr>
            <a:spLocks noGrp="1"/>
          </p:cNvSpPr>
          <p:nvPr>
            <p:ph sz="half" idx="1"/>
          </p:nvPr>
        </p:nvSpPr>
        <p:spPr>
          <a:xfrm>
            <a:off x="628650" y="1303020"/>
            <a:ext cx="3977640" cy="3291840"/>
          </a:xfrm>
        </p:spPr>
        <p:txBody>
          <a:bodyPr vert="horz" lIns="91440" tIns="45720" rIns="91440" bIns="45720" rtlCol="0">
            <a:normAutofit/>
          </a:bodyPr>
          <a:lstStyle/>
          <a:p>
            <a:r>
              <a:rPr lang="en-US"/>
              <a:t>A school might develop a peer support action plan that includes:</a:t>
            </a:r>
            <a:endParaRPr lang="en-US" dirty="0"/>
          </a:p>
          <a:p>
            <a:pPr lvl="1">
              <a:buFont typeface="Courier New" panose="020B0604020202020204" pitchFamily="34" charset="0"/>
              <a:buChar char="o"/>
            </a:pPr>
            <a:r>
              <a:rPr lang="en-US" sz="1500"/>
              <a:t>training students as peer supporters (</a:t>
            </a:r>
            <a:r>
              <a:rPr lang="en-US" sz="1500">
                <a:hlinkClick r:id="rId3"/>
              </a:rPr>
              <a:t>Co-Pilots example</a:t>
            </a:r>
            <a:r>
              <a:rPr lang="en-US" sz="1500"/>
              <a:t> at University of Dayton)</a:t>
            </a:r>
          </a:p>
          <a:p>
            <a:pPr lvl="1">
              <a:buFont typeface="Courier New" panose="020B0604020202020204" pitchFamily="34" charset="0"/>
              <a:buChar char="o"/>
            </a:pPr>
            <a:r>
              <a:rPr lang="en-US" sz="1500"/>
              <a:t>establishing regular support meetings</a:t>
            </a:r>
          </a:p>
          <a:p>
            <a:pPr lvl="1">
              <a:buFont typeface="Courier New" panose="020B0604020202020204" pitchFamily="34" charset="0"/>
              <a:buChar char="o"/>
            </a:pPr>
            <a:r>
              <a:rPr lang="en-US" sz="1500"/>
              <a:t>creating feedback mechanisms to assess the program's impact on student well-being.</a:t>
            </a:r>
          </a:p>
        </p:txBody>
      </p:sp>
    </p:spTree>
    <p:extLst>
      <p:ext uri="{BB962C8B-B14F-4D97-AF65-F5344CB8AC3E}">
        <p14:creationId xmlns:p14="http://schemas.microsoft.com/office/powerpoint/2010/main" val="31314565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CCFB49-E613-1F80-18EF-BBA1E90E0C96}"/>
              </a:ext>
            </a:extLst>
          </p:cNvPr>
          <p:cNvSpPr>
            <a:spLocks noGrp="1"/>
          </p:cNvSpPr>
          <p:nvPr>
            <p:ph idx="1"/>
          </p:nvPr>
        </p:nvSpPr>
        <p:spPr/>
        <p:txBody>
          <a:bodyPr vert="horz" lIns="91440" tIns="45720" rIns="91440" bIns="45720" rtlCol="0" anchor="t">
            <a:normAutofit lnSpcReduction="10000"/>
          </a:bodyPr>
          <a:lstStyle/>
          <a:p>
            <a:pPr marL="342900" indent="-342900">
              <a:buAutoNum type="arabicPeriod"/>
            </a:pPr>
            <a:r>
              <a:rPr lang="en-US" b="1">
                <a:latin typeface="Noto Sans"/>
                <a:ea typeface="Noto Sans"/>
                <a:cs typeface="Noto Sans"/>
              </a:rPr>
              <a:t>Identify Needs:</a:t>
            </a:r>
            <a:r>
              <a:rPr lang="en-US">
                <a:latin typeface="Noto Sans"/>
                <a:ea typeface="Noto Sans"/>
                <a:cs typeface="Noto Sans"/>
              </a:rPr>
              <a:t> Assess the community or target group's specific needs that the peer support program will address.</a:t>
            </a:r>
          </a:p>
          <a:p>
            <a:pPr marL="342900" indent="-342900">
              <a:buAutoNum type="arabicPeriod"/>
            </a:pPr>
            <a:r>
              <a:rPr lang="en-US" b="1">
                <a:latin typeface="Noto Sans"/>
                <a:ea typeface="Noto Sans"/>
                <a:cs typeface="Noto Sans"/>
              </a:rPr>
              <a:t>Set Goals: </a:t>
            </a:r>
            <a:r>
              <a:rPr lang="en-US">
                <a:latin typeface="Noto Sans"/>
                <a:ea typeface="Noto Sans"/>
                <a:cs typeface="Noto Sans"/>
              </a:rPr>
              <a:t>Define what the peer support program aims to achieve, such as reducing isolation, increasing access to information, or improving mental health outcomes.</a:t>
            </a:r>
          </a:p>
          <a:p>
            <a:pPr marL="342900" indent="-342900">
              <a:buAutoNum type="arabicPeriod"/>
            </a:pPr>
            <a:r>
              <a:rPr lang="en-US" b="1">
                <a:latin typeface="Noto Sans"/>
                <a:ea typeface="Noto Sans"/>
                <a:cs typeface="Noto Sans"/>
              </a:rPr>
              <a:t>Outline Strategies: </a:t>
            </a:r>
            <a:r>
              <a:rPr lang="en-US">
                <a:latin typeface="Noto Sans"/>
                <a:ea typeface="Noto Sans"/>
                <a:cs typeface="Noto Sans"/>
              </a:rPr>
              <a:t>Detail the methods and activities that will be used to meet the goals, including recruitment of peer supporters, training methods, and session formats.</a:t>
            </a:r>
          </a:p>
          <a:p>
            <a:pPr marL="342900" indent="-342900">
              <a:buAutoNum type="arabicPeriod"/>
            </a:pPr>
            <a:r>
              <a:rPr lang="en-US" b="1">
                <a:latin typeface="Noto Sans"/>
                <a:ea typeface="Noto Sans"/>
                <a:cs typeface="Noto Sans"/>
              </a:rPr>
              <a:t>Evaluate Outcomes:</a:t>
            </a:r>
            <a:r>
              <a:rPr lang="en-US">
                <a:latin typeface="Noto Sans"/>
                <a:ea typeface="Noto Sans"/>
                <a:cs typeface="Noto Sans"/>
              </a:rPr>
              <a:t> Establish metrics for success and a plan for collecting and analyzing data to evaluate the program's effectiveness.</a:t>
            </a:r>
          </a:p>
          <a:p>
            <a:pPr marL="342900" indent="-342900">
              <a:buAutoNum type="arabicPeriod"/>
            </a:pPr>
            <a:endParaRPr lang="en-US"/>
          </a:p>
        </p:txBody>
      </p:sp>
      <p:sp>
        <p:nvSpPr>
          <p:cNvPr id="3" name="Title 2">
            <a:extLst>
              <a:ext uri="{FF2B5EF4-FFF2-40B4-BE49-F238E27FC236}">
                <a16:creationId xmlns:a16="http://schemas.microsoft.com/office/drawing/2014/main" id="{8BA92CB6-C483-8BFC-EB51-7F7A6AED58F4}"/>
              </a:ext>
            </a:extLst>
          </p:cNvPr>
          <p:cNvSpPr>
            <a:spLocks noGrp="1"/>
          </p:cNvSpPr>
          <p:nvPr>
            <p:ph type="title"/>
          </p:nvPr>
        </p:nvSpPr>
        <p:spPr/>
        <p:txBody>
          <a:bodyPr/>
          <a:lstStyle/>
          <a:p>
            <a:r>
              <a:rPr lang="en-US">
                <a:latin typeface="Noto Sans"/>
                <a:ea typeface="Noto Sans"/>
                <a:cs typeface="Noto Sans"/>
              </a:rPr>
              <a:t>Peer Action Support Plan: How to Develop One</a:t>
            </a:r>
            <a:endParaRPr lang="en-US"/>
          </a:p>
        </p:txBody>
      </p:sp>
    </p:spTree>
    <p:extLst>
      <p:ext uri="{BB962C8B-B14F-4D97-AF65-F5344CB8AC3E}">
        <p14:creationId xmlns:p14="http://schemas.microsoft.com/office/powerpoint/2010/main" val="1997429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00B3F1-C785-6582-22AE-E2E34457AB35}"/>
              </a:ext>
            </a:extLst>
          </p:cNvPr>
          <p:cNvSpPr>
            <a:spLocks noGrp="1"/>
          </p:cNvSpPr>
          <p:nvPr>
            <p:ph idx="1"/>
          </p:nvPr>
        </p:nvSpPr>
        <p:spPr>
          <a:xfrm>
            <a:off x="630936" y="1275853"/>
            <a:ext cx="7886700" cy="3407796"/>
          </a:xfrm>
        </p:spPr>
        <p:txBody>
          <a:bodyPr vert="horz" lIns="91440" tIns="45720" rIns="91440" bIns="45720" rtlCol="0" anchor="t">
            <a:normAutofit/>
          </a:bodyPr>
          <a:lstStyle/>
          <a:p>
            <a:r>
              <a:rPr lang="en-US" dirty="0">
                <a:latin typeface="Noto Sans"/>
                <a:ea typeface="Noto Sans"/>
                <a:cs typeface="Noto Sans"/>
              </a:rPr>
              <a:t>In small groups, work to </a:t>
            </a:r>
            <a:r>
              <a:rPr lang="en-US" b="1" dirty="0">
                <a:latin typeface="Noto Sans"/>
                <a:ea typeface="Noto Sans"/>
                <a:cs typeface="Noto Sans"/>
              </a:rPr>
              <a:t>develop a peer support action plan for your school, workplace, or community. </a:t>
            </a:r>
            <a:r>
              <a:rPr lang="en-US" dirty="0">
                <a:latin typeface="Noto Sans"/>
                <a:ea typeface="Noto Sans"/>
                <a:cs typeface="Noto Sans"/>
              </a:rPr>
              <a:t>This includes:</a:t>
            </a:r>
            <a:endParaRPr lang="en-US" dirty="0"/>
          </a:p>
          <a:p>
            <a:pPr lvl="1">
              <a:buFont typeface="Courier New" panose="020B0604020202020204" pitchFamily="34" charset="0"/>
              <a:buChar char="o"/>
            </a:pPr>
            <a:r>
              <a:rPr lang="en-US" dirty="0">
                <a:latin typeface="Noto Sans"/>
                <a:ea typeface="Noto Sans"/>
                <a:cs typeface="Noto Sans"/>
              </a:rPr>
              <a:t>1) identifying needs</a:t>
            </a:r>
            <a:endParaRPr lang="en-US"/>
          </a:p>
          <a:p>
            <a:pPr lvl="1">
              <a:buFont typeface="Courier New" panose="020B0604020202020204" pitchFamily="34" charset="0"/>
              <a:buChar char="o"/>
            </a:pPr>
            <a:r>
              <a:rPr lang="en-US" dirty="0">
                <a:latin typeface="Noto Sans"/>
                <a:ea typeface="Noto Sans"/>
                <a:cs typeface="Noto Sans"/>
              </a:rPr>
              <a:t>2) setting goals</a:t>
            </a:r>
            <a:endParaRPr lang="en-US"/>
          </a:p>
          <a:p>
            <a:pPr lvl="1">
              <a:buFont typeface="Courier New" panose="020B0604020202020204" pitchFamily="34" charset="0"/>
              <a:buChar char="o"/>
            </a:pPr>
            <a:r>
              <a:rPr lang="en-US" dirty="0">
                <a:latin typeface="Noto Sans"/>
                <a:ea typeface="Noto Sans"/>
                <a:cs typeface="Noto Sans"/>
              </a:rPr>
              <a:t>3) outlining strategies</a:t>
            </a:r>
            <a:endParaRPr lang="en-US"/>
          </a:p>
          <a:p>
            <a:pPr lvl="1">
              <a:buFont typeface="Courier New" panose="020B0604020202020204" pitchFamily="34" charset="0"/>
              <a:buChar char="o"/>
            </a:pPr>
            <a:r>
              <a:rPr lang="en-US" dirty="0">
                <a:latin typeface="Noto Sans"/>
                <a:ea typeface="Noto Sans"/>
                <a:cs typeface="Noto Sans"/>
              </a:rPr>
              <a:t>4) making plans for evaluating outcomes</a:t>
            </a:r>
            <a:endParaRPr lang="en-US"/>
          </a:p>
          <a:p>
            <a:r>
              <a:rPr lang="en-US" dirty="0">
                <a:latin typeface="Noto Sans"/>
                <a:ea typeface="Noto Sans"/>
                <a:cs typeface="Noto Sans"/>
              </a:rPr>
              <a:t>Document said plan on a large poster; be prepared to share with your peers.</a:t>
            </a:r>
            <a:endParaRPr lang="en-US"/>
          </a:p>
          <a:p>
            <a:pPr lvl="1">
              <a:buFont typeface="Courier New" panose="020B0604020202020204" pitchFamily="34" charset="0"/>
              <a:buChar char="o"/>
            </a:pPr>
            <a:r>
              <a:rPr lang="en-US" dirty="0">
                <a:latin typeface="Noto Sans"/>
                <a:ea typeface="Noto Sans"/>
                <a:cs typeface="Noto Sans"/>
              </a:rPr>
              <a:t>See additional resources on the next slide to help you!!</a:t>
            </a:r>
          </a:p>
          <a:p>
            <a:endParaRPr lang="en-US"/>
          </a:p>
          <a:p>
            <a:endParaRPr lang="en-US"/>
          </a:p>
        </p:txBody>
      </p:sp>
      <p:sp>
        <p:nvSpPr>
          <p:cNvPr id="3" name="Title 2">
            <a:extLst>
              <a:ext uri="{FF2B5EF4-FFF2-40B4-BE49-F238E27FC236}">
                <a16:creationId xmlns:a16="http://schemas.microsoft.com/office/drawing/2014/main" id="{D0B2AC55-4D12-4514-96C9-7FC6768C6C75}"/>
              </a:ext>
            </a:extLst>
          </p:cNvPr>
          <p:cNvSpPr>
            <a:spLocks noGrp="1"/>
          </p:cNvSpPr>
          <p:nvPr>
            <p:ph type="title"/>
          </p:nvPr>
        </p:nvSpPr>
        <p:spPr/>
        <p:txBody>
          <a:bodyPr/>
          <a:lstStyle/>
          <a:p>
            <a:r>
              <a:rPr lang="en-US">
                <a:latin typeface="Noto Sans"/>
                <a:ea typeface="Noto Sans"/>
                <a:cs typeface="Noto Sans"/>
              </a:rPr>
              <a:t>Activity</a:t>
            </a:r>
            <a:endParaRPr lang="en-US"/>
          </a:p>
        </p:txBody>
      </p:sp>
    </p:spTree>
    <p:extLst>
      <p:ext uri="{BB962C8B-B14F-4D97-AF65-F5344CB8AC3E}">
        <p14:creationId xmlns:p14="http://schemas.microsoft.com/office/powerpoint/2010/main" val="12363590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3C1583-A7B9-359F-A541-E4787E127C07}"/>
              </a:ext>
            </a:extLst>
          </p:cNvPr>
          <p:cNvSpPr>
            <a:spLocks noGrp="1"/>
          </p:cNvSpPr>
          <p:nvPr>
            <p:ph idx="1"/>
          </p:nvPr>
        </p:nvSpPr>
        <p:spPr>
          <a:xfrm>
            <a:off x="630936" y="1282065"/>
            <a:ext cx="6696075" cy="3244215"/>
          </a:xfrm>
        </p:spPr>
        <p:txBody>
          <a:bodyPr vert="horz" lIns="91440" tIns="45720" rIns="91440" bIns="45720" rtlCol="0" anchor="t">
            <a:normAutofit/>
          </a:bodyPr>
          <a:lstStyle/>
          <a:p>
            <a:r>
              <a:rPr lang="en-US">
                <a:latin typeface="Noto Sans"/>
                <a:ea typeface="Noto Sans"/>
                <a:cs typeface="Noto Sans"/>
              </a:rPr>
              <a:t>The </a:t>
            </a:r>
            <a:r>
              <a:rPr lang="en-US">
                <a:latin typeface="Noto Sans"/>
                <a:ea typeface="Noto Sans"/>
                <a:cs typeface="Noto Sans"/>
                <a:hlinkClick r:id="rId2"/>
              </a:rPr>
              <a:t>Community Toolbox</a:t>
            </a:r>
            <a:r>
              <a:rPr lang="en-US">
                <a:latin typeface="Noto Sans"/>
                <a:ea typeface="Noto Sans"/>
                <a:cs typeface="Noto Sans"/>
              </a:rPr>
              <a:t> offers a comprehensive guide and toolkit for developing action plans for community-based initiatives, including peer support programs. This resource includes practical steps, checklists, and examples to aid in the creation of effective action plans. </a:t>
            </a:r>
          </a:p>
          <a:p>
            <a:pPr marL="0" indent="0">
              <a:buNone/>
            </a:pPr>
            <a:endParaRPr lang="en-US">
              <a:latin typeface="Noto Sans"/>
              <a:ea typeface="Noto Sans"/>
              <a:cs typeface="Noto Sans"/>
            </a:endParaRPr>
          </a:p>
          <a:p>
            <a:r>
              <a:rPr lang="en-US">
                <a:latin typeface="Noto Sans"/>
                <a:ea typeface="Noto Sans"/>
                <a:cs typeface="Noto Sans"/>
              </a:rPr>
              <a:t>Additional guidance can be found on developing and implementing peer support programs in the </a:t>
            </a:r>
            <a:r>
              <a:rPr lang="en-US">
                <a:latin typeface="Noto Sans"/>
                <a:ea typeface="Noto Sans"/>
                <a:cs typeface="Noto Sans"/>
                <a:hlinkClick r:id="rId3"/>
              </a:rPr>
              <a:t>Peer Support Program Toolkit</a:t>
            </a:r>
            <a:r>
              <a:rPr lang="en-US">
                <a:latin typeface="Noto Sans"/>
                <a:ea typeface="Noto Sans"/>
                <a:cs typeface="Noto Sans"/>
              </a:rPr>
              <a:t> provided by The University of Colorado Anschutz Medical Campus School of Medicine.</a:t>
            </a:r>
          </a:p>
          <a:p>
            <a:endParaRPr lang="en-US"/>
          </a:p>
        </p:txBody>
      </p:sp>
      <p:sp>
        <p:nvSpPr>
          <p:cNvPr id="3" name="Title 2">
            <a:extLst>
              <a:ext uri="{FF2B5EF4-FFF2-40B4-BE49-F238E27FC236}">
                <a16:creationId xmlns:a16="http://schemas.microsoft.com/office/drawing/2014/main" id="{EF2E9A17-9C4F-4475-B9E9-A63EA869F3B9}"/>
              </a:ext>
            </a:extLst>
          </p:cNvPr>
          <p:cNvSpPr>
            <a:spLocks noGrp="1"/>
          </p:cNvSpPr>
          <p:nvPr>
            <p:ph type="title"/>
          </p:nvPr>
        </p:nvSpPr>
        <p:spPr/>
        <p:txBody>
          <a:bodyPr/>
          <a:lstStyle/>
          <a:p>
            <a:r>
              <a:rPr lang="en-US">
                <a:latin typeface="Noto Sans"/>
                <a:ea typeface="Noto Sans"/>
                <a:cs typeface="Noto Sans"/>
              </a:rPr>
              <a:t>Peer Action Support Plan: Additional Resources</a:t>
            </a:r>
            <a:endParaRPr lang="en-US"/>
          </a:p>
        </p:txBody>
      </p:sp>
      <p:pic>
        <p:nvPicPr>
          <p:cNvPr id="4" name="Picture 3" descr="A qr code on a white background&#10;&#10;AI-generated content may be incorrect.">
            <a:extLst>
              <a:ext uri="{FF2B5EF4-FFF2-40B4-BE49-F238E27FC236}">
                <a16:creationId xmlns:a16="http://schemas.microsoft.com/office/drawing/2014/main" id="{238BC6AB-A26E-69D4-C419-44A0EB9306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24725" y="3095625"/>
            <a:ext cx="1428750" cy="1428750"/>
          </a:xfrm>
          <a:prstGeom prst="rect">
            <a:avLst/>
          </a:prstGeom>
        </p:spPr>
      </p:pic>
      <p:pic>
        <p:nvPicPr>
          <p:cNvPr id="5" name="Picture 4" descr="A qr code on a white background&#10;&#10;AI-generated content may be incorrect.">
            <a:extLst>
              <a:ext uri="{FF2B5EF4-FFF2-40B4-BE49-F238E27FC236}">
                <a16:creationId xmlns:a16="http://schemas.microsoft.com/office/drawing/2014/main" id="{9E4B9C52-6355-5F48-CF8B-C5D0ED7FF18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77100" y="1181100"/>
            <a:ext cx="1514475" cy="1514475"/>
          </a:xfrm>
          <a:prstGeom prst="rect">
            <a:avLst/>
          </a:prstGeom>
        </p:spPr>
      </p:pic>
    </p:spTree>
    <p:extLst>
      <p:ext uri="{BB962C8B-B14F-4D97-AF65-F5344CB8AC3E}">
        <p14:creationId xmlns:p14="http://schemas.microsoft.com/office/powerpoint/2010/main" val="17051889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14DFD-4566-8834-DB79-F4270E306BFB}"/>
              </a:ext>
            </a:extLst>
          </p:cNvPr>
          <p:cNvSpPr>
            <a:spLocks noGrp="1"/>
          </p:cNvSpPr>
          <p:nvPr>
            <p:ph type="title"/>
          </p:nvPr>
        </p:nvSpPr>
        <p:spPr/>
        <p:txBody>
          <a:bodyPr/>
          <a:lstStyle/>
          <a:p>
            <a:r>
              <a:rPr lang="en-US">
                <a:latin typeface="Noto Sans"/>
                <a:ea typeface="Noto Sans"/>
                <a:cs typeface="Noto Sans"/>
              </a:rPr>
              <a:t>See you next session!</a:t>
            </a:r>
            <a:endParaRPr lang="en-US"/>
          </a:p>
        </p:txBody>
      </p:sp>
      <p:sp>
        <p:nvSpPr>
          <p:cNvPr id="3" name="Subtitle 2">
            <a:extLst>
              <a:ext uri="{FF2B5EF4-FFF2-40B4-BE49-F238E27FC236}">
                <a16:creationId xmlns:a16="http://schemas.microsoft.com/office/drawing/2014/main" id="{F30A5552-835C-6CD7-C49C-5BD3AC6EABA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40525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55885D-E8F7-C927-8B35-839D5CC2AF7D}"/>
              </a:ext>
            </a:extLst>
          </p:cNvPr>
          <p:cNvSpPr>
            <a:spLocks noGrp="1"/>
          </p:cNvSpPr>
          <p:nvPr>
            <p:ph type="title"/>
          </p:nvPr>
        </p:nvSpPr>
        <p:spPr>
          <a:xfrm>
            <a:off x="2837546" y="-1010930"/>
            <a:ext cx="7200900" cy="2139553"/>
          </a:xfrm>
        </p:spPr>
        <p:txBody>
          <a:bodyPr>
            <a:normAutofit/>
          </a:bodyPr>
          <a:lstStyle/>
          <a:p>
            <a:r>
              <a:rPr lang="en-US" sz="2400">
                <a:latin typeface="Noto Sans"/>
                <a:ea typeface="Noto Sans"/>
                <a:cs typeface="Noto Sans"/>
              </a:rPr>
              <a:t>Our Community Norms </a:t>
            </a:r>
          </a:p>
        </p:txBody>
      </p:sp>
      <p:sp>
        <p:nvSpPr>
          <p:cNvPr id="2" name="Content Placeholder 1">
            <a:extLst>
              <a:ext uri="{FF2B5EF4-FFF2-40B4-BE49-F238E27FC236}">
                <a16:creationId xmlns:a16="http://schemas.microsoft.com/office/drawing/2014/main" id="{1B054398-76EA-8233-C812-D6D4884F50B1}"/>
              </a:ext>
            </a:extLst>
          </p:cNvPr>
          <p:cNvSpPr>
            <a:spLocks noGrp="1"/>
          </p:cNvSpPr>
          <p:nvPr>
            <p:ph type="body" idx="1"/>
          </p:nvPr>
        </p:nvSpPr>
        <p:spPr>
          <a:xfrm>
            <a:off x="783040" y="1662490"/>
            <a:ext cx="3193166" cy="2145158"/>
          </a:xfrm>
        </p:spPr>
        <p:txBody>
          <a:bodyPr vert="horz" lIns="91440" tIns="45720" rIns="91440" bIns="45720" rtlCol="0" anchor="t">
            <a:normAutofit fontScale="92500" lnSpcReduction="20000"/>
          </a:bodyPr>
          <a:lstStyle/>
          <a:p>
            <a:pPr marL="285750" indent="-285750">
              <a:buChar char="•"/>
            </a:pPr>
            <a:r>
              <a:rPr lang="en-US" sz="1600">
                <a:latin typeface="Noto Sans"/>
                <a:ea typeface="Noto Sans"/>
                <a:cs typeface="Noto Sans"/>
              </a:rPr>
              <a:t>Navigator will copy and paste the community norms on this slide that are agreed upon by the entire group in Session 1.</a:t>
            </a:r>
            <a:endParaRPr lang="en-US"/>
          </a:p>
          <a:p>
            <a:pPr marL="285750" indent="-285750">
              <a:buChar char="•"/>
            </a:pPr>
            <a:r>
              <a:rPr lang="en-US" sz="1600">
                <a:latin typeface="Noto Sans"/>
                <a:ea typeface="Noto Sans"/>
                <a:cs typeface="Noto Sans"/>
              </a:rPr>
              <a:t> Navigator will display community norms at the beginning of each session and ask group if they're still OK with them, or if they want to add/change anything.</a:t>
            </a:r>
          </a:p>
          <a:p>
            <a:pPr marL="171450" indent="-171450">
              <a:buChar char="•"/>
            </a:pPr>
            <a:endParaRPr lang="en-US" sz="1000">
              <a:latin typeface="Noto Sans"/>
              <a:ea typeface="Noto Sans"/>
              <a:cs typeface="Noto Sans"/>
            </a:endParaRPr>
          </a:p>
        </p:txBody>
      </p:sp>
      <p:sp>
        <p:nvSpPr>
          <p:cNvPr id="5" name="Content Placeholder 1">
            <a:extLst>
              <a:ext uri="{FF2B5EF4-FFF2-40B4-BE49-F238E27FC236}">
                <a16:creationId xmlns:a16="http://schemas.microsoft.com/office/drawing/2014/main" id="{D86023A7-5D26-D45D-CBD7-49E3C609D910}"/>
              </a:ext>
            </a:extLst>
          </p:cNvPr>
          <p:cNvSpPr txBox="1">
            <a:spLocks/>
          </p:cNvSpPr>
          <p:nvPr/>
        </p:nvSpPr>
        <p:spPr>
          <a:xfrm>
            <a:off x="4443830" y="1552261"/>
            <a:ext cx="3321935" cy="2974501"/>
          </a:xfrm>
          <a:prstGeom prst="rect">
            <a:avLst/>
          </a:prstGeom>
        </p:spPr>
        <p:txBody>
          <a:bodyPr vert="horz" lIns="91440" tIns="45720" rIns="91440" bIns="45720" rtlCol="0" anchor="t">
            <a:normAutofit/>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System Font Regular"/>
              <a:buChar char="–"/>
              <a:defRPr sz="15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Tx/>
              <a:buFont typeface="Arial" panose="020B0604020202020204" pitchFamily="34" charset="0"/>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Tx/>
              <a:buFont typeface="System Font Regular"/>
              <a:buChar char="–"/>
              <a:defRPr sz="1200" b="0" i="0" kern="1200">
                <a:solidFill>
                  <a:schemeClr val="bg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a:p>
            <a:r>
              <a:rPr lang="en-US">
                <a:latin typeface="Noto Sans"/>
                <a:ea typeface="Noto Sans"/>
                <a:cs typeface="Noto Sans"/>
              </a:rPr>
              <a:t>  </a:t>
            </a:r>
          </a:p>
        </p:txBody>
      </p:sp>
    </p:spTree>
    <p:extLst>
      <p:ext uri="{BB962C8B-B14F-4D97-AF65-F5344CB8AC3E}">
        <p14:creationId xmlns:p14="http://schemas.microsoft.com/office/powerpoint/2010/main" val="1238733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178A2-80AA-D502-0F0E-2A6E5E97E20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B15054-C889-F28F-6805-461571744FA3}"/>
              </a:ext>
            </a:extLst>
          </p:cNvPr>
          <p:cNvSpPr>
            <a:spLocks noGrp="1"/>
          </p:cNvSpPr>
          <p:nvPr>
            <p:ph idx="1"/>
          </p:nvPr>
        </p:nvSpPr>
        <p:spPr/>
        <p:txBody>
          <a:bodyPr vert="horz" lIns="91440" tIns="45720" rIns="91440" bIns="45720" rtlCol="0" anchor="t">
            <a:normAutofit/>
          </a:bodyPr>
          <a:lstStyle/>
          <a:p>
            <a:r>
              <a:rPr lang="en-US">
                <a:latin typeface="Noto Sans"/>
                <a:ea typeface="Noto Sans"/>
                <a:cs typeface="Noto Sans"/>
              </a:rPr>
              <a:t>Navigator will pick an Icebreaker of their choosing and write the instructions on this slide. </a:t>
            </a:r>
          </a:p>
        </p:txBody>
      </p:sp>
      <p:sp>
        <p:nvSpPr>
          <p:cNvPr id="3" name="Title 2">
            <a:extLst>
              <a:ext uri="{FF2B5EF4-FFF2-40B4-BE49-F238E27FC236}">
                <a16:creationId xmlns:a16="http://schemas.microsoft.com/office/drawing/2014/main" id="{5218D132-F32B-72DF-01DC-D340F5BFB991}"/>
              </a:ext>
            </a:extLst>
          </p:cNvPr>
          <p:cNvSpPr>
            <a:spLocks noGrp="1"/>
          </p:cNvSpPr>
          <p:nvPr>
            <p:ph type="title"/>
          </p:nvPr>
        </p:nvSpPr>
        <p:spPr/>
        <p:txBody>
          <a:bodyPr/>
          <a:lstStyle/>
          <a:p>
            <a:r>
              <a:rPr lang="en-US">
                <a:latin typeface="Noto Sans"/>
                <a:ea typeface="Noto Sans"/>
                <a:cs typeface="Noto Sans"/>
              </a:rPr>
              <a:t>Icebreaker - Instructions</a:t>
            </a:r>
            <a:endParaRPr lang="en-US"/>
          </a:p>
        </p:txBody>
      </p:sp>
    </p:spTree>
    <p:extLst>
      <p:ext uri="{BB962C8B-B14F-4D97-AF65-F5344CB8AC3E}">
        <p14:creationId xmlns:p14="http://schemas.microsoft.com/office/powerpoint/2010/main" val="493126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66EDCDB-A1A0-F1FB-CB5A-12585FABCB7B}"/>
              </a:ext>
            </a:extLst>
          </p:cNvPr>
          <p:cNvSpPr>
            <a:spLocks noGrp="1"/>
          </p:cNvSpPr>
          <p:nvPr>
            <p:ph idx="1"/>
          </p:nvPr>
        </p:nvSpPr>
        <p:spPr/>
        <p:txBody>
          <a:bodyPr vert="horz" lIns="91440" tIns="45720" rIns="91440" bIns="45720" rtlCol="0" anchor="t">
            <a:normAutofit/>
          </a:bodyPr>
          <a:lstStyle/>
          <a:p>
            <a:pPr marL="0" indent="0">
              <a:buNone/>
            </a:pPr>
            <a:r>
              <a:rPr lang="en-US" dirty="0">
                <a:latin typeface="Noto Sans"/>
                <a:ea typeface="Noto Sans"/>
                <a:cs typeface="Noto Sans"/>
              </a:rPr>
              <a:t>Grab a large poster and some markers, and work on making an infographic of the important key takeaways from the topic assigned to you (topics covered in Module 3.1 &amp; Module 3.2). You will be responsible for presenting this to the class.</a:t>
            </a:r>
          </a:p>
          <a:p>
            <a:r>
              <a:rPr lang="en-US" b="1" dirty="0">
                <a:latin typeface="Noto Sans"/>
                <a:ea typeface="Noto Sans"/>
                <a:cs typeface="Noto Sans"/>
              </a:rPr>
              <a:t>Group 1: </a:t>
            </a:r>
            <a:r>
              <a:rPr lang="en-US" dirty="0">
                <a:latin typeface="Noto Sans"/>
                <a:ea typeface="Noto Sans"/>
                <a:cs typeface="Noto Sans"/>
              </a:rPr>
              <a:t>Kinds of Mental Health Crises &amp; Their Causes</a:t>
            </a:r>
          </a:p>
          <a:p>
            <a:r>
              <a:rPr lang="en-US" b="1" dirty="0">
                <a:latin typeface="Noto Sans"/>
                <a:ea typeface="Noto Sans"/>
                <a:cs typeface="Noto Sans"/>
              </a:rPr>
              <a:t>Group 2:</a:t>
            </a:r>
            <a:r>
              <a:rPr lang="en-US" dirty="0">
                <a:latin typeface="Noto Sans"/>
                <a:ea typeface="Noto Sans"/>
                <a:cs typeface="Noto Sans"/>
              </a:rPr>
              <a:t> Crisis Intervention Techniques (Active Listening, Validation, Summarize &amp; Clarify)</a:t>
            </a:r>
            <a:endParaRPr lang="en-US" dirty="0"/>
          </a:p>
          <a:p>
            <a:r>
              <a:rPr lang="en-US" b="1" dirty="0">
                <a:latin typeface="Noto Sans"/>
                <a:ea typeface="Noto Sans"/>
                <a:cs typeface="Noto Sans"/>
              </a:rPr>
              <a:t>Group 3:</a:t>
            </a:r>
            <a:r>
              <a:rPr lang="en-US" dirty="0">
                <a:latin typeface="Noto Sans"/>
                <a:ea typeface="Noto Sans"/>
                <a:cs typeface="Noto Sans"/>
              </a:rPr>
              <a:t> Action Steps to Create a Safety Plan</a:t>
            </a:r>
            <a:endParaRPr lang="en-US" dirty="0"/>
          </a:p>
          <a:p>
            <a:r>
              <a:rPr lang="en-US" b="1" dirty="0">
                <a:latin typeface="Noto Sans"/>
                <a:ea typeface="Noto Sans"/>
                <a:cs typeface="Noto Sans"/>
              </a:rPr>
              <a:t>Group 4:</a:t>
            </a:r>
            <a:r>
              <a:rPr lang="en-US" dirty="0">
                <a:latin typeface="Noto Sans"/>
                <a:ea typeface="Noto Sans"/>
                <a:cs typeface="Noto Sans"/>
              </a:rPr>
              <a:t> De-escalation Techniques</a:t>
            </a:r>
            <a:endParaRPr lang="en-US" dirty="0"/>
          </a:p>
          <a:p>
            <a:endParaRPr lang="en-US"/>
          </a:p>
        </p:txBody>
      </p:sp>
      <p:sp>
        <p:nvSpPr>
          <p:cNvPr id="3" name="Title 2">
            <a:extLst>
              <a:ext uri="{FF2B5EF4-FFF2-40B4-BE49-F238E27FC236}">
                <a16:creationId xmlns:a16="http://schemas.microsoft.com/office/drawing/2014/main" id="{9A988315-7296-D3FA-C464-AF713F3CA03D}"/>
              </a:ext>
            </a:extLst>
          </p:cNvPr>
          <p:cNvSpPr>
            <a:spLocks noGrp="1"/>
          </p:cNvSpPr>
          <p:nvPr>
            <p:ph type="title"/>
          </p:nvPr>
        </p:nvSpPr>
        <p:spPr>
          <a:xfrm>
            <a:off x="628650" y="197922"/>
            <a:ext cx="8248408" cy="625712"/>
          </a:xfrm>
        </p:spPr>
        <p:txBody>
          <a:bodyPr>
            <a:normAutofit fontScale="90000"/>
          </a:bodyPr>
          <a:lstStyle/>
          <a:p>
            <a:r>
              <a:rPr lang="en-US">
                <a:latin typeface="Noto Sans"/>
                <a:ea typeface="Noto Sans"/>
                <a:cs typeface="Noto Sans"/>
              </a:rPr>
              <a:t>Module 3.1 &amp; 3.2 Review – Time for you to be the teacher!</a:t>
            </a:r>
            <a:endParaRPr lang="en-US"/>
          </a:p>
        </p:txBody>
      </p:sp>
    </p:spTree>
    <p:extLst>
      <p:ext uri="{BB962C8B-B14F-4D97-AF65-F5344CB8AC3E}">
        <p14:creationId xmlns:p14="http://schemas.microsoft.com/office/powerpoint/2010/main" val="2888039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58713-7111-1D49-537A-D6D99CEC48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62DA53F-BCD9-5DE1-8D4E-17C4F763616E}"/>
              </a:ext>
            </a:extLst>
          </p:cNvPr>
          <p:cNvSpPr>
            <a:spLocks noGrp="1"/>
          </p:cNvSpPr>
          <p:nvPr>
            <p:ph type="title"/>
          </p:nvPr>
        </p:nvSpPr>
        <p:spPr>
          <a:xfrm>
            <a:off x="623888" y="1441456"/>
            <a:ext cx="7461330" cy="1544531"/>
          </a:xfrm>
        </p:spPr>
        <p:txBody>
          <a:bodyPr/>
          <a:lstStyle/>
          <a:p>
            <a:r>
              <a:rPr lang="en-US">
                <a:latin typeface="Noto Sans"/>
                <a:ea typeface="Noto Sans"/>
                <a:cs typeface="Noto Sans"/>
              </a:rPr>
              <a:t>Module 3.3 - Peer Support Frameworks</a:t>
            </a:r>
            <a:endParaRPr lang="en-US"/>
          </a:p>
        </p:txBody>
      </p:sp>
      <p:sp>
        <p:nvSpPr>
          <p:cNvPr id="2" name="Content Placeholder 1">
            <a:extLst>
              <a:ext uri="{FF2B5EF4-FFF2-40B4-BE49-F238E27FC236}">
                <a16:creationId xmlns:a16="http://schemas.microsoft.com/office/drawing/2014/main" id="{4F1E67E6-A826-8F1C-7538-024EB1CA4415}"/>
              </a:ext>
            </a:extLst>
          </p:cNvPr>
          <p:cNvSpPr>
            <a:spLocks noGrp="1"/>
          </p:cNvSpPr>
          <p:nvPr>
            <p:ph type="body" idx="1"/>
          </p:nvPr>
        </p:nvSpPr>
        <p:spPr>
          <a:xfrm>
            <a:off x="623888" y="2931929"/>
            <a:ext cx="7591545" cy="505435"/>
          </a:xfrm>
        </p:spPr>
        <p:txBody>
          <a:bodyPr vert="horz" lIns="91440" tIns="45720" rIns="91440" bIns="45720" rtlCol="0" anchor="t">
            <a:noAutofit/>
          </a:bodyPr>
          <a:lstStyle/>
          <a:p>
            <a:pPr>
              <a:lnSpc>
                <a:spcPct val="120000"/>
              </a:lnSpc>
            </a:pPr>
            <a:r>
              <a:rPr lang="en-US" sz="1500">
                <a:latin typeface="Noto Sans"/>
                <a:ea typeface="Noto Sans"/>
                <a:cs typeface="Noto Sans"/>
              </a:rPr>
              <a:t>Understanding the Principles and Practices of Peer Support</a:t>
            </a:r>
            <a:endParaRPr lang="en-US" sz="1500"/>
          </a:p>
        </p:txBody>
      </p:sp>
    </p:spTree>
    <p:extLst>
      <p:ext uri="{BB962C8B-B14F-4D97-AF65-F5344CB8AC3E}">
        <p14:creationId xmlns:p14="http://schemas.microsoft.com/office/powerpoint/2010/main" val="2249093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36E8F1-2ED3-483E-ACFE-5496A9FBC760}"/>
              </a:ext>
            </a:extLst>
          </p:cNvPr>
          <p:cNvSpPr>
            <a:spLocks noGrp="1"/>
          </p:cNvSpPr>
          <p:nvPr>
            <p:ph idx="1"/>
          </p:nvPr>
        </p:nvSpPr>
        <p:spPr/>
        <p:txBody>
          <a:bodyPr vert="horz" lIns="91440" tIns="45720" rIns="91440" bIns="45720" rtlCol="0" anchor="t">
            <a:normAutofit/>
          </a:bodyPr>
          <a:lstStyle/>
          <a:p>
            <a:r>
              <a:rPr lang="en-US">
                <a:latin typeface="Noto Sans"/>
                <a:ea typeface="Noto Sans"/>
                <a:cs typeface="Noto Sans"/>
              </a:rPr>
              <a:t>Peer support involves </a:t>
            </a:r>
            <a:r>
              <a:rPr lang="en-US" b="1">
                <a:latin typeface="Noto Sans"/>
                <a:ea typeface="Noto Sans"/>
                <a:cs typeface="Noto Sans"/>
              </a:rPr>
              <a:t>trained individuals who have lived similar experiences </a:t>
            </a:r>
            <a:r>
              <a:rPr lang="en-US">
                <a:latin typeface="Noto Sans"/>
                <a:ea typeface="Noto Sans"/>
                <a:cs typeface="Noto Sans"/>
              </a:rPr>
              <a:t>to those they help, </a:t>
            </a:r>
            <a:r>
              <a:rPr lang="en-US" b="1">
                <a:latin typeface="Noto Sans"/>
                <a:ea typeface="Noto Sans"/>
                <a:cs typeface="Noto Sans"/>
              </a:rPr>
              <a:t>offering support </a:t>
            </a:r>
            <a:r>
              <a:rPr lang="en-US">
                <a:latin typeface="Noto Sans"/>
                <a:ea typeface="Noto Sans"/>
                <a:cs typeface="Noto Sans"/>
              </a:rPr>
              <a:t>based on </a:t>
            </a:r>
            <a:r>
              <a:rPr lang="en-US" b="1">
                <a:latin typeface="Noto Sans"/>
                <a:ea typeface="Noto Sans"/>
                <a:cs typeface="Noto Sans"/>
              </a:rPr>
              <a:t>shared understanding and mutual respect.</a:t>
            </a:r>
            <a:r>
              <a:rPr lang="en-US">
                <a:latin typeface="Noto Sans"/>
                <a:ea typeface="Noto Sans"/>
                <a:cs typeface="Noto Sans"/>
              </a:rPr>
              <a:t> </a:t>
            </a:r>
            <a:endParaRPr lang="en-US"/>
          </a:p>
          <a:p>
            <a:r>
              <a:rPr lang="en-US">
                <a:latin typeface="Noto Sans"/>
                <a:ea typeface="Noto Sans"/>
                <a:cs typeface="Noto Sans"/>
              </a:rPr>
              <a:t>It is a recognized approach in mental health, education, and community settings to foster resilience, activating agency, and promoting personal growth. </a:t>
            </a:r>
            <a:endParaRPr lang="en-US"/>
          </a:p>
          <a:p>
            <a:r>
              <a:rPr lang="en-US" u="sng">
                <a:latin typeface="Noto Sans"/>
                <a:ea typeface="Noto Sans"/>
                <a:cs typeface="Noto Sans"/>
              </a:rPr>
              <a:t>Examples:</a:t>
            </a:r>
            <a:r>
              <a:rPr lang="en-US">
                <a:latin typeface="Noto Sans"/>
                <a:ea typeface="Noto Sans"/>
                <a:cs typeface="Noto Sans"/>
              </a:rPr>
              <a:t> Alcoholics Anonymous or student-led mental health groups. </a:t>
            </a:r>
          </a:p>
          <a:p>
            <a:endParaRPr lang="en-US"/>
          </a:p>
        </p:txBody>
      </p:sp>
      <p:sp>
        <p:nvSpPr>
          <p:cNvPr id="3" name="Title 2">
            <a:extLst>
              <a:ext uri="{FF2B5EF4-FFF2-40B4-BE49-F238E27FC236}">
                <a16:creationId xmlns:a16="http://schemas.microsoft.com/office/drawing/2014/main" id="{AC5104A9-B99E-0105-2C3B-718B3A26C51A}"/>
              </a:ext>
            </a:extLst>
          </p:cNvPr>
          <p:cNvSpPr>
            <a:spLocks noGrp="1"/>
          </p:cNvSpPr>
          <p:nvPr>
            <p:ph type="title"/>
          </p:nvPr>
        </p:nvSpPr>
        <p:spPr/>
        <p:txBody>
          <a:bodyPr/>
          <a:lstStyle/>
          <a:p>
            <a:r>
              <a:rPr lang="en-US">
                <a:latin typeface="Noto Sans"/>
                <a:ea typeface="Noto Sans"/>
                <a:cs typeface="Noto Sans"/>
              </a:rPr>
              <a:t>Definition and Importance of Peer Support </a:t>
            </a:r>
          </a:p>
        </p:txBody>
      </p:sp>
    </p:spTree>
    <p:extLst>
      <p:ext uri="{BB962C8B-B14F-4D97-AF65-F5344CB8AC3E}">
        <p14:creationId xmlns:p14="http://schemas.microsoft.com/office/powerpoint/2010/main" val="3085653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62D821-1D21-7FBF-83DE-F7D4487EB6DF}"/>
              </a:ext>
            </a:extLst>
          </p:cNvPr>
          <p:cNvSpPr>
            <a:spLocks noGrp="1"/>
          </p:cNvSpPr>
          <p:nvPr>
            <p:ph idx="1"/>
          </p:nvPr>
        </p:nvSpPr>
        <p:spPr>
          <a:xfrm>
            <a:off x="182417" y="1285079"/>
            <a:ext cx="4392593" cy="3241201"/>
          </a:xfrm>
        </p:spPr>
        <p:txBody>
          <a:bodyPr vert="horz" lIns="91440" tIns="45720" rIns="91440" bIns="45720" rtlCol="0" anchor="t">
            <a:normAutofit/>
          </a:bodyPr>
          <a:lstStyle/>
          <a:p>
            <a:r>
              <a:rPr lang="en-US">
                <a:latin typeface="Noto Sans"/>
                <a:ea typeface="Noto Sans"/>
                <a:cs typeface="Noto Sans"/>
              </a:rPr>
              <a:t>Key frameworks in peer support include </a:t>
            </a:r>
            <a:r>
              <a:rPr lang="en-US" b="1">
                <a:latin typeface="Noto Sans"/>
                <a:ea typeface="Noto Sans"/>
                <a:cs typeface="Noto Sans"/>
              </a:rPr>
              <a:t>the Recovery Model,</a:t>
            </a:r>
            <a:r>
              <a:rPr lang="en-US">
                <a:latin typeface="Noto Sans"/>
                <a:ea typeface="Noto Sans"/>
                <a:cs typeface="Noto Sans"/>
              </a:rPr>
              <a:t> which emphasizes hope and living a satisfying life despite challenges, and </a:t>
            </a:r>
            <a:r>
              <a:rPr lang="en-US" b="1">
                <a:latin typeface="Noto Sans"/>
                <a:ea typeface="Noto Sans"/>
                <a:cs typeface="Noto Sans"/>
              </a:rPr>
              <a:t>the Social Support Theory</a:t>
            </a:r>
            <a:r>
              <a:rPr lang="en-US">
                <a:latin typeface="Noto Sans"/>
                <a:ea typeface="Noto Sans"/>
                <a:cs typeface="Noto Sans"/>
              </a:rPr>
              <a:t>, focusing on the role of social relationships in improving individual health outcomes.</a:t>
            </a:r>
          </a:p>
          <a:p>
            <a:pPr lvl="1">
              <a:buFont typeface="Courier New" panose="020B0604020202020204" pitchFamily="34" charset="0"/>
              <a:buChar char="o"/>
            </a:pPr>
            <a:r>
              <a:rPr lang="en-US">
                <a:latin typeface="Noto Sans"/>
                <a:ea typeface="Noto Sans"/>
                <a:cs typeface="Noto Sans"/>
              </a:rPr>
              <a:t>Examples: The application of the Recovery Model in mental health recovery groups.</a:t>
            </a:r>
          </a:p>
          <a:p>
            <a:endParaRPr lang="en-US"/>
          </a:p>
        </p:txBody>
      </p:sp>
      <p:sp>
        <p:nvSpPr>
          <p:cNvPr id="3" name="Title 2">
            <a:extLst>
              <a:ext uri="{FF2B5EF4-FFF2-40B4-BE49-F238E27FC236}">
                <a16:creationId xmlns:a16="http://schemas.microsoft.com/office/drawing/2014/main" id="{167A6979-C5A5-3832-C53A-B626F5B5226A}"/>
              </a:ext>
            </a:extLst>
          </p:cNvPr>
          <p:cNvSpPr>
            <a:spLocks noGrp="1"/>
          </p:cNvSpPr>
          <p:nvPr>
            <p:ph type="title"/>
          </p:nvPr>
        </p:nvSpPr>
        <p:spPr/>
        <p:txBody>
          <a:bodyPr/>
          <a:lstStyle/>
          <a:p>
            <a:r>
              <a:rPr lang="en-US"/>
              <a:t>Peer Support Framework</a:t>
            </a:r>
          </a:p>
        </p:txBody>
      </p:sp>
      <p:pic>
        <p:nvPicPr>
          <p:cNvPr id="4" name="Picture 3" descr="The Case for Expanding Peer Support | NAMI: National Alliance on Mental  Illness">
            <a:extLst>
              <a:ext uri="{FF2B5EF4-FFF2-40B4-BE49-F238E27FC236}">
                <a16:creationId xmlns:a16="http://schemas.microsoft.com/office/drawing/2014/main" id="{080D6CBC-F73A-9AE0-B00B-103B92885A7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41280" y="1513290"/>
            <a:ext cx="4095990" cy="2724591"/>
          </a:xfrm>
          <a:prstGeom prst="rect">
            <a:avLst/>
          </a:prstGeom>
        </p:spPr>
      </p:pic>
    </p:spTree>
    <p:extLst>
      <p:ext uri="{BB962C8B-B14F-4D97-AF65-F5344CB8AC3E}">
        <p14:creationId xmlns:p14="http://schemas.microsoft.com/office/powerpoint/2010/main" val="22169357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C2D087-A76F-29B1-84DA-5B59478207C6}"/>
              </a:ext>
            </a:extLst>
          </p:cNvPr>
          <p:cNvSpPr>
            <a:spLocks noGrp="1"/>
          </p:cNvSpPr>
          <p:nvPr>
            <p:ph idx="1"/>
          </p:nvPr>
        </p:nvSpPr>
        <p:spPr>
          <a:xfrm>
            <a:off x="630936" y="1162098"/>
            <a:ext cx="4175568" cy="3241201"/>
          </a:xfrm>
        </p:spPr>
        <p:txBody>
          <a:bodyPr vert="horz" lIns="91440" tIns="45720" rIns="91440" bIns="45720" rtlCol="0" anchor="t">
            <a:normAutofit/>
          </a:bodyPr>
          <a:lstStyle/>
          <a:p>
            <a:r>
              <a:rPr lang="en-US">
                <a:latin typeface="Noto Sans"/>
                <a:ea typeface="Noto Sans"/>
                <a:cs typeface="Noto Sans"/>
              </a:rPr>
              <a:t>Using your phone, tablets, or computers, do some research on the Recovery Model and the Social Support Theory.</a:t>
            </a:r>
            <a:endParaRPr lang="en-US"/>
          </a:p>
          <a:p>
            <a:r>
              <a:rPr lang="en-US">
                <a:latin typeface="Noto Sans"/>
                <a:ea typeface="Noto Sans"/>
                <a:cs typeface="Noto Sans"/>
              </a:rPr>
              <a:t>Try to find descriptions of the models, stages/steps (if applicable), and other important details.</a:t>
            </a:r>
          </a:p>
          <a:p>
            <a:r>
              <a:rPr lang="en-US">
                <a:latin typeface="Noto Sans"/>
                <a:ea typeface="Noto Sans"/>
                <a:cs typeface="Noto Sans"/>
              </a:rPr>
              <a:t>Write these on a large Post-it note poster and be prepared to share with the class. </a:t>
            </a:r>
          </a:p>
        </p:txBody>
      </p:sp>
      <p:sp>
        <p:nvSpPr>
          <p:cNvPr id="5" name="Title 2">
            <a:extLst>
              <a:ext uri="{FF2B5EF4-FFF2-40B4-BE49-F238E27FC236}">
                <a16:creationId xmlns:a16="http://schemas.microsoft.com/office/drawing/2014/main" id="{1D59B1BB-8539-CB0B-D7EE-FC328B13A33C}"/>
              </a:ext>
            </a:extLst>
          </p:cNvPr>
          <p:cNvSpPr txBox="1">
            <a:spLocks/>
          </p:cNvSpPr>
          <p:nvPr/>
        </p:nvSpPr>
        <p:spPr>
          <a:xfrm>
            <a:off x="629132" y="212873"/>
            <a:ext cx="7886700" cy="62571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latin typeface="Noto Sans"/>
                <a:ea typeface="Noto Sans"/>
                <a:cs typeface="Noto Sans"/>
              </a:rPr>
              <a:t>Peer Support Framework (continued)</a:t>
            </a:r>
            <a:endParaRPr lang="en-US"/>
          </a:p>
        </p:txBody>
      </p:sp>
      <p:pic>
        <p:nvPicPr>
          <p:cNvPr id="7" name="Picture 6" descr="46,100+ Research Clipart Stock Illustrations, Royalty-Free Vector Graphics  &amp; Clip Art - iStock">
            <a:extLst>
              <a:ext uri="{FF2B5EF4-FFF2-40B4-BE49-F238E27FC236}">
                <a16:creationId xmlns:a16="http://schemas.microsoft.com/office/drawing/2014/main" id="{07742E18-C844-57D1-8040-8D147FB71B9B}"/>
              </a:ext>
            </a:extLst>
          </p:cNvPr>
          <p:cNvPicPr>
            <a:picLocks noChangeAspect="1"/>
          </p:cNvPicPr>
          <p:nvPr/>
        </p:nvPicPr>
        <p:blipFill>
          <a:blip r:embed="rId2"/>
          <a:stretch>
            <a:fillRect/>
          </a:stretch>
        </p:blipFill>
        <p:spPr>
          <a:xfrm>
            <a:off x="4876357" y="1282426"/>
            <a:ext cx="3760730" cy="3012697"/>
          </a:xfrm>
          <a:prstGeom prst="rect">
            <a:avLst/>
          </a:prstGeom>
        </p:spPr>
      </p:pic>
    </p:spTree>
    <p:extLst>
      <p:ext uri="{BB962C8B-B14F-4D97-AF65-F5344CB8AC3E}">
        <p14:creationId xmlns:p14="http://schemas.microsoft.com/office/powerpoint/2010/main" val="4250754576"/>
      </p:ext>
    </p:extLst>
  </p:cSld>
  <p:clrMapOvr>
    <a:masterClrMapping/>
  </p:clrMapOvr>
</p:sld>
</file>

<file path=ppt/theme/theme1.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944DAB-2ED4-46B1-A339-15A170BA44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B6F2769-7194-4217-93D3-3AF3A4742282}">
  <ds:schemaRefs>
    <ds:schemaRef ds:uri="http://schemas.microsoft.com/office/2006/metadata/properties"/>
    <ds:schemaRef ds:uri="http://purl.org/dc/dcmitype/"/>
    <ds:schemaRef ds:uri="http://purl.org/dc/terms/"/>
    <ds:schemaRef ds:uri="http://schemas.microsoft.com/office/infopath/2007/PartnerControls"/>
    <ds:schemaRef ds:uri="http://schemas.openxmlformats.org/package/2006/metadata/core-properties"/>
    <ds:schemaRef ds:uri="b5fce80b-0e0a-4fa4-a000-b17fcd0d1776"/>
    <ds:schemaRef ds:uri="http://www.w3.org/XML/1998/namespace"/>
    <ds:schemaRef ds:uri="http://schemas.microsoft.com/office/2006/documentManagement/types"/>
    <ds:schemaRef ds:uri="48e769e3-d160-4238-8758-582613b64169"/>
    <ds:schemaRef ds:uri="http://purl.org/dc/elements/1.1/"/>
  </ds:schemaRefs>
</ds:datastoreItem>
</file>

<file path=customXml/itemProps3.xml><?xml version="1.0" encoding="utf-8"?>
<ds:datastoreItem xmlns:ds="http://schemas.openxmlformats.org/officeDocument/2006/customXml" ds:itemID="{87D2A1B0-FF3E-4009-940D-AED0EB70A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fhi-360-powerpoint-template-option-a-noto-sans-font</Template>
  <TotalTime>0</TotalTime>
  <Words>2247</Words>
  <Application>Microsoft Office PowerPoint</Application>
  <PresentationFormat>On-screen Show (16:9)</PresentationFormat>
  <Paragraphs>145</Paragraphs>
  <Slides>25</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Calibri</vt:lpstr>
      <vt:lpstr>Courier New</vt:lpstr>
      <vt:lpstr>Noto Sans</vt:lpstr>
      <vt:lpstr>System Font Regular</vt:lpstr>
      <vt:lpstr>Wingdings</vt:lpstr>
      <vt:lpstr>fhi-360-powerpoint-template-option-a-noto-sans-font</vt:lpstr>
      <vt:lpstr>Session 10</vt:lpstr>
      <vt:lpstr>PowerPoint Presentation</vt:lpstr>
      <vt:lpstr>Our Community Norms </vt:lpstr>
      <vt:lpstr>Icebreaker - Instructions</vt:lpstr>
      <vt:lpstr>Module 3.1 &amp; 3.2 Review – Time for you to be the teacher!</vt:lpstr>
      <vt:lpstr>Module 3.3 - Peer Support Frameworks</vt:lpstr>
      <vt:lpstr>Definition and Importance of Peer Support </vt:lpstr>
      <vt:lpstr>Peer Support Framework</vt:lpstr>
      <vt:lpstr>PowerPoint Presentation</vt:lpstr>
      <vt:lpstr>Cultural Considerations in Peer Support</vt:lpstr>
      <vt:lpstr>Values Activity</vt:lpstr>
      <vt:lpstr>The Importance of Building Trust with Your Peers</vt:lpstr>
      <vt:lpstr>The Importance of Building Trust with Your Peers (continued)</vt:lpstr>
      <vt:lpstr>PowerPoint Presentation</vt:lpstr>
      <vt:lpstr>Activity: Building Trust with Your Peers</vt:lpstr>
      <vt:lpstr>Brain (&amp; Bathroom) Break</vt:lpstr>
      <vt:lpstr>Case Study Analysis</vt:lpstr>
      <vt:lpstr>Case Study Analysis (Continued)</vt:lpstr>
      <vt:lpstr>Case Study Examples &amp; Activity</vt:lpstr>
      <vt:lpstr>Peer Support Action Plan</vt:lpstr>
      <vt:lpstr>Peer Support Action Plan (continued)</vt:lpstr>
      <vt:lpstr>Peer Action Support Plan: How to Develop One</vt:lpstr>
      <vt:lpstr>Activity</vt:lpstr>
      <vt:lpstr>Peer Action Support Plan: Additional Resources</vt:lpstr>
      <vt:lpstr>See you next session!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Jessica Baker</cp:lastModifiedBy>
  <cp:revision>41</cp:revision>
  <dcterms:created xsi:type="dcterms:W3CDTF">2010-04-12T23:12:02Z</dcterms:created>
  <dcterms:modified xsi:type="dcterms:W3CDTF">2025-05-14T19:48:20Z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Author 2">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y fmtid="{D5CDD505-2E9C-101B-9397-08002B2CF9AE}" pid="10" name="MediaServiceImageTags">
    <vt:lpwstr/>
  </property>
  <property fmtid="{D5CDD505-2E9C-101B-9397-08002B2CF9AE}" pid="11" name="Order">
    <vt:r8>16000</vt:r8>
  </property>
</Properties>
</file>